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8" r:id="rId4"/>
    <p:sldId id="260" r:id="rId5"/>
    <p:sldId id="272" r:id="rId6"/>
    <p:sldId id="261" r:id="rId7"/>
    <p:sldId id="262" r:id="rId8"/>
    <p:sldId id="271" r:id="rId9"/>
    <p:sldId id="263" r:id="rId10"/>
    <p:sldId id="264" r:id="rId11"/>
    <p:sldId id="265" r:id="rId12"/>
    <p:sldId id="273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103"/>
    <a:srgbClr val="6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33D33-7F3A-4BA1-834E-B04AF2009E3E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4593A-05FE-4B41-B3EB-79AEEF8A1A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493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uprum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uprum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uprum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uprum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uprum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uprum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uprum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uprum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uprum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BAC38C-AA2A-4B6C-BADE-A2609DEB5E0B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247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93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646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09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852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3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0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81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802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669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28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088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F4981F-04FD-4EDF-B5EB-4EC7DB51B249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E3F7243-54A0-4AB7-A745-B1966893E4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rient-tracking.com/Zapovednik.htm#lesson3" TargetMode="Externa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самые новые картинки\обложки\Пины\58856186b3e2bcbf7359b63ff61c9f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4" y="-76200"/>
            <a:ext cx="9127995" cy="746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98424" y="2492896"/>
            <a:ext cx="63631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</a:rPr>
              <a:t>Урок русского языка</a:t>
            </a: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</a:rPr>
              <a:t>в 4 классе</a:t>
            </a:r>
            <a:endParaRPr lang="ru-RU" sz="5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02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Переставьте схемы к нужному предложению</a:t>
            </a:r>
            <a:endParaRPr lang="ru-RU" sz="3600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altLang="ru-RU" sz="2400" b="1" i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Смолкли звонкие,                </a:t>
            </a:r>
          </a:p>
          <a:p>
            <a:pPr marL="0" indent="0">
              <a:buNone/>
            </a:pPr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весёлые голоса птиц.</a:t>
            </a:r>
          </a:p>
          <a:p>
            <a:pPr marL="0" indent="0">
              <a:buNone/>
            </a:pPr>
            <a:endParaRPr lang="ru-RU" altLang="ru-RU" sz="2400" b="1" i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ru-RU" altLang="ru-RU" sz="2400" b="1" i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Волчишка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вылез, </a:t>
            </a:r>
          </a:p>
          <a:p>
            <a:pPr marL="0" indent="0">
              <a:buNone/>
            </a:pPr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осмотрелся, походил, </a:t>
            </a:r>
            <a:endParaRPr lang="ru-RU" altLang="ru-RU" sz="2400" i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altLang="ru-RU" sz="24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понюхал, сел, завыл.</a:t>
            </a:r>
          </a:p>
          <a:p>
            <a:pPr marL="0" indent="0">
              <a:buNone/>
            </a:pPr>
            <a:endParaRPr lang="ru-RU" altLang="ru-RU" sz="2400" b="1" i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Ласточки, соловьи,</a:t>
            </a:r>
          </a:p>
          <a:p>
            <a:pPr marL="0" indent="0">
              <a:buNone/>
            </a:pPr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дрозды осенью улетают</a:t>
            </a:r>
          </a:p>
          <a:p>
            <a:pPr marL="0" indent="0">
              <a:buNone/>
            </a:pPr>
            <a:r>
              <a:rPr lang="ru-RU" altLang="ru-RU" sz="2400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в тёплые страны.</a:t>
            </a:r>
          </a:p>
          <a:p>
            <a:endParaRPr lang="ru-RU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4626286" y="1628800"/>
            <a:ext cx="4410209" cy="769441"/>
            <a:chOff x="4626286" y="1628800"/>
            <a:chExt cx="4410209" cy="769441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4626286" y="2132856"/>
              <a:ext cx="4410209" cy="169025"/>
              <a:chOff x="3995936" y="3840480"/>
              <a:chExt cx="4410209" cy="169025"/>
            </a:xfrm>
          </p:grpSpPr>
          <p:sp>
            <p:nvSpPr>
              <p:cNvPr id="4" name="Line 14"/>
              <p:cNvSpPr>
                <a:spLocks noChangeShapeType="1"/>
              </p:cNvSpPr>
              <p:nvPr/>
            </p:nvSpPr>
            <p:spPr bwMode="auto">
              <a:xfrm>
                <a:off x="3995936" y="3840480"/>
                <a:ext cx="1066205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5" name="Line 15"/>
              <p:cNvSpPr>
                <a:spLocks noChangeShapeType="1"/>
              </p:cNvSpPr>
              <p:nvPr/>
            </p:nvSpPr>
            <p:spPr bwMode="auto">
              <a:xfrm>
                <a:off x="7524328" y="3857105"/>
                <a:ext cx="864096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Line 33"/>
              <p:cNvSpPr>
                <a:spLocks noChangeShapeType="1"/>
              </p:cNvSpPr>
              <p:nvPr/>
            </p:nvSpPr>
            <p:spPr bwMode="auto">
              <a:xfrm>
                <a:off x="5220072" y="3840480"/>
                <a:ext cx="1008112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Line 15"/>
              <p:cNvSpPr>
                <a:spLocks noChangeShapeType="1"/>
              </p:cNvSpPr>
              <p:nvPr/>
            </p:nvSpPr>
            <p:spPr bwMode="auto">
              <a:xfrm>
                <a:off x="6516216" y="3857105"/>
                <a:ext cx="864096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15"/>
              <p:cNvSpPr>
                <a:spLocks noChangeShapeType="1"/>
              </p:cNvSpPr>
              <p:nvPr/>
            </p:nvSpPr>
            <p:spPr bwMode="auto">
              <a:xfrm>
                <a:off x="7542049" y="4009505"/>
                <a:ext cx="864096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" name="Text Box 31"/>
            <p:cNvSpPr txBox="1">
              <a:spLocks noChangeArrowheads="1"/>
            </p:cNvSpPr>
            <p:nvPr/>
          </p:nvSpPr>
          <p:spPr bwMode="auto">
            <a:xfrm>
              <a:off x="5598392" y="1628800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  <p:sp>
          <p:nvSpPr>
            <p:cNvPr id="30" name="Text Box 31"/>
            <p:cNvSpPr txBox="1">
              <a:spLocks noChangeArrowheads="1"/>
            </p:cNvSpPr>
            <p:nvPr/>
          </p:nvSpPr>
          <p:spPr bwMode="auto">
            <a:xfrm>
              <a:off x="6783580" y="1628800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691293" y="2914818"/>
            <a:ext cx="4198683" cy="769441"/>
            <a:chOff x="4691293" y="2914818"/>
            <a:chExt cx="4198683" cy="769441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4691293" y="3184857"/>
              <a:ext cx="4198683" cy="207739"/>
              <a:chOff x="4691293" y="3184857"/>
              <a:chExt cx="4198683" cy="207739"/>
            </a:xfrm>
          </p:grpSpPr>
          <p:sp>
            <p:nvSpPr>
              <p:cNvPr id="25" name="Полилиния: фигура 47">
                <a:extLst>
                  <a:ext uri="{FF2B5EF4-FFF2-40B4-BE49-F238E27FC236}">
                    <a16:creationId xmlns:a16="http://schemas.microsoft.com/office/drawing/2014/main" xmlns="" id="{94CB79DF-765A-494C-9C05-54F9C2767C33}"/>
                  </a:ext>
                </a:extLst>
              </p:cNvPr>
              <p:cNvSpPr/>
              <p:nvPr/>
            </p:nvSpPr>
            <p:spPr>
              <a:xfrm>
                <a:off x="4691293" y="3184857"/>
                <a:ext cx="1423157" cy="186113"/>
              </a:xfrm>
              <a:custGeom>
                <a:avLst/>
                <a:gdLst>
                  <a:gd name="connsiteX0" fmla="*/ 0 w 1810327"/>
                  <a:gd name="connsiteY0" fmla="*/ 101600 h 175636"/>
                  <a:gd name="connsiteX1" fmla="*/ 46182 w 1810327"/>
                  <a:gd name="connsiteY1" fmla="*/ 83127 h 175636"/>
                  <a:gd name="connsiteX2" fmla="*/ 129309 w 1810327"/>
                  <a:gd name="connsiteY2" fmla="*/ 27709 h 175636"/>
                  <a:gd name="connsiteX3" fmla="*/ 157018 w 1810327"/>
                  <a:gd name="connsiteY3" fmla="*/ 9236 h 175636"/>
                  <a:gd name="connsiteX4" fmla="*/ 184727 w 1810327"/>
                  <a:gd name="connsiteY4" fmla="*/ 0 h 175636"/>
                  <a:gd name="connsiteX5" fmla="*/ 258618 w 1810327"/>
                  <a:gd name="connsiteY5" fmla="*/ 9236 h 175636"/>
                  <a:gd name="connsiteX6" fmla="*/ 295564 w 1810327"/>
                  <a:gd name="connsiteY6" fmla="*/ 55418 h 175636"/>
                  <a:gd name="connsiteX7" fmla="*/ 323273 w 1810327"/>
                  <a:gd name="connsiteY7" fmla="*/ 73891 h 175636"/>
                  <a:gd name="connsiteX8" fmla="*/ 397164 w 1810327"/>
                  <a:gd name="connsiteY8" fmla="*/ 120073 h 175636"/>
                  <a:gd name="connsiteX9" fmla="*/ 424873 w 1810327"/>
                  <a:gd name="connsiteY9" fmla="*/ 129309 h 175636"/>
                  <a:gd name="connsiteX10" fmla="*/ 452582 w 1810327"/>
                  <a:gd name="connsiteY10" fmla="*/ 138545 h 175636"/>
                  <a:gd name="connsiteX11" fmla="*/ 544946 w 1810327"/>
                  <a:gd name="connsiteY11" fmla="*/ 110836 h 175636"/>
                  <a:gd name="connsiteX12" fmla="*/ 628073 w 1810327"/>
                  <a:gd name="connsiteY12" fmla="*/ 64655 h 175636"/>
                  <a:gd name="connsiteX13" fmla="*/ 701964 w 1810327"/>
                  <a:gd name="connsiteY13" fmla="*/ 36945 h 175636"/>
                  <a:gd name="connsiteX14" fmla="*/ 738909 w 1810327"/>
                  <a:gd name="connsiteY14" fmla="*/ 46182 h 175636"/>
                  <a:gd name="connsiteX15" fmla="*/ 766618 w 1810327"/>
                  <a:gd name="connsiteY15" fmla="*/ 64655 h 175636"/>
                  <a:gd name="connsiteX16" fmla="*/ 803564 w 1810327"/>
                  <a:gd name="connsiteY16" fmla="*/ 120073 h 175636"/>
                  <a:gd name="connsiteX17" fmla="*/ 831273 w 1810327"/>
                  <a:gd name="connsiteY17" fmla="*/ 138545 h 175636"/>
                  <a:gd name="connsiteX18" fmla="*/ 849746 w 1810327"/>
                  <a:gd name="connsiteY18" fmla="*/ 166255 h 175636"/>
                  <a:gd name="connsiteX19" fmla="*/ 942109 w 1810327"/>
                  <a:gd name="connsiteY19" fmla="*/ 166255 h 175636"/>
                  <a:gd name="connsiteX20" fmla="*/ 969818 w 1810327"/>
                  <a:gd name="connsiteY20" fmla="*/ 157018 h 175636"/>
                  <a:gd name="connsiteX21" fmla="*/ 988291 w 1810327"/>
                  <a:gd name="connsiteY21" fmla="*/ 129309 h 175636"/>
                  <a:gd name="connsiteX22" fmla="*/ 1016000 w 1810327"/>
                  <a:gd name="connsiteY22" fmla="*/ 110836 h 175636"/>
                  <a:gd name="connsiteX23" fmla="*/ 1062182 w 1810327"/>
                  <a:gd name="connsiteY23" fmla="*/ 73891 h 175636"/>
                  <a:gd name="connsiteX24" fmla="*/ 1089891 w 1810327"/>
                  <a:gd name="connsiteY24" fmla="*/ 55418 h 175636"/>
                  <a:gd name="connsiteX25" fmla="*/ 1145309 w 1810327"/>
                  <a:gd name="connsiteY25" fmla="*/ 36945 h 175636"/>
                  <a:gd name="connsiteX26" fmla="*/ 1200727 w 1810327"/>
                  <a:gd name="connsiteY26" fmla="*/ 46182 h 175636"/>
                  <a:gd name="connsiteX27" fmla="*/ 1246909 w 1810327"/>
                  <a:gd name="connsiteY27" fmla="*/ 92364 h 175636"/>
                  <a:gd name="connsiteX28" fmla="*/ 1274618 w 1810327"/>
                  <a:gd name="connsiteY28" fmla="*/ 110836 h 175636"/>
                  <a:gd name="connsiteX29" fmla="*/ 1283855 w 1810327"/>
                  <a:gd name="connsiteY29" fmla="*/ 138545 h 175636"/>
                  <a:gd name="connsiteX30" fmla="*/ 1339273 w 1810327"/>
                  <a:gd name="connsiteY30" fmla="*/ 175491 h 175636"/>
                  <a:gd name="connsiteX31" fmla="*/ 1385455 w 1810327"/>
                  <a:gd name="connsiteY31" fmla="*/ 166255 h 175636"/>
                  <a:gd name="connsiteX32" fmla="*/ 1468582 w 1810327"/>
                  <a:gd name="connsiteY32" fmla="*/ 110836 h 175636"/>
                  <a:gd name="connsiteX33" fmla="*/ 1496291 w 1810327"/>
                  <a:gd name="connsiteY33" fmla="*/ 92364 h 175636"/>
                  <a:gd name="connsiteX34" fmla="*/ 1551709 w 1810327"/>
                  <a:gd name="connsiteY34" fmla="*/ 73891 h 175636"/>
                  <a:gd name="connsiteX35" fmla="*/ 1644073 w 1810327"/>
                  <a:gd name="connsiteY35" fmla="*/ 83127 h 175636"/>
                  <a:gd name="connsiteX36" fmla="*/ 1699491 w 1810327"/>
                  <a:gd name="connsiteY36" fmla="*/ 120073 h 175636"/>
                  <a:gd name="connsiteX37" fmla="*/ 1717964 w 1810327"/>
                  <a:gd name="connsiteY37" fmla="*/ 147782 h 175636"/>
                  <a:gd name="connsiteX38" fmla="*/ 1773382 w 1810327"/>
                  <a:gd name="connsiteY38" fmla="*/ 166255 h 175636"/>
                  <a:gd name="connsiteX39" fmla="*/ 1810327 w 1810327"/>
                  <a:gd name="connsiteY39" fmla="*/ 175491 h 17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10327" h="175636">
                    <a:moveTo>
                      <a:pt x="0" y="101600"/>
                    </a:moveTo>
                    <a:cubicBezTo>
                      <a:pt x="15394" y="95442"/>
                      <a:pt x="31627" y="91066"/>
                      <a:pt x="46182" y="83127"/>
                    </a:cubicBezTo>
                    <a:cubicBezTo>
                      <a:pt x="46192" y="83122"/>
                      <a:pt x="115450" y="36948"/>
                      <a:pt x="129309" y="27709"/>
                    </a:cubicBezTo>
                    <a:cubicBezTo>
                      <a:pt x="138545" y="21551"/>
                      <a:pt x="146487" y="12746"/>
                      <a:pt x="157018" y="9236"/>
                    </a:cubicBezTo>
                    <a:lnTo>
                      <a:pt x="184727" y="0"/>
                    </a:lnTo>
                    <a:cubicBezTo>
                      <a:pt x="209357" y="3079"/>
                      <a:pt x="234671" y="2705"/>
                      <a:pt x="258618" y="9236"/>
                    </a:cubicBezTo>
                    <a:cubicBezTo>
                      <a:pt x="306016" y="22163"/>
                      <a:pt x="272653" y="26779"/>
                      <a:pt x="295564" y="55418"/>
                    </a:cubicBezTo>
                    <a:cubicBezTo>
                      <a:pt x="302499" y="64086"/>
                      <a:pt x="314037" y="67733"/>
                      <a:pt x="323273" y="73891"/>
                    </a:cubicBezTo>
                    <a:cubicBezTo>
                      <a:pt x="352547" y="117801"/>
                      <a:pt x="331215" y="98090"/>
                      <a:pt x="397164" y="120073"/>
                    </a:cubicBezTo>
                    <a:lnTo>
                      <a:pt x="424873" y="129309"/>
                    </a:lnTo>
                    <a:lnTo>
                      <a:pt x="452582" y="138545"/>
                    </a:lnTo>
                    <a:cubicBezTo>
                      <a:pt x="473236" y="133382"/>
                      <a:pt x="531453" y="119832"/>
                      <a:pt x="544946" y="110836"/>
                    </a:cubicBezTo>
                    <a:cubicBezTo>
                      <a:pt x="608465" y="68491"/>
                      <a:pt x="579302" y="80911"/>
                      <a:pt x="628073" y="64655"/>
                    </a:cubicBezTo>
                    <a:cubicBezTo>
                      <a:pt x="656738" y="45545"/>
                      <a:pt x="662018" y="36945"/>
                      <a:pt x="701964" y="36945"/>
                    </a:cubicBezTo>
                    <a:cubicBezTo>
                      <a:pt x="714658" y="36945"/>
                      <a:pt x="726594" y="43103"/>
                      <a:pt x="738909" y="46182"/>
                    </a:cubicBezTo>
                    <a:cubicBezTo>
                      <a:pt x="748145" y="52340"/>
                      <a:pt x="759308" y="56301"/>
                      <a:pt x="766618" y="64655"/>
                    </a:cubicBezTo>
                    <a:cubicBezTo>
                      <a:pt x="781238" y="81363"/>
                      <a:pt x="785091" y="107758"/>
                      <a:pt x="803564" y="120073"/>
                    </a:cubicBezTo>
                    <a:lnTo>
                      <a:pt x="831273" y="138545"/>
                    </a:lnTo>
                    <a:cubicBezTo>
                      <a:pt x="837431" y="147782"/>
                      <a:pt x="841078" y="159320"/>
                      <a:pt x="849746" y="166255"/>
                    </a:cubicBezTo>
                    <a:cubicBezTo>
                      <a:pt x="874170" y="185795"/>
                      <a:pt x="921343" y="169221"/>
                      <a:pt x="942109" y="166255"/>
                    </a:cubicBezTo>
                    <a:cubicBezTo>
                      <a:pt x="951345" y="163176"/>
                      <a:pt x="962215" y="163100"/>
                      <a:pt x="969818" y="157018"/>
                    </a:cubicBezTo>
                    <a:cubicBezTo>
                      <a:pt x="978486" y="150083"/>
                      <a:pt x="980442" y="137158"/>
                      <a:pt x="988291" y="129309"/>
                    </a:cubicBezTo>
                    <a:cubicBezTo>
                      <a:pt x="996140" y="121460"/>
                      <a:pt x="1006764" y="116994"/>
                      <a:pt x="1016000" y="110836"/>
                    </a:cubicBezTo>
                    <a:cubicBezTo>
                      <a:pt x="1047141" y="64125"/>
                      <a:pt x="1017568" y="96198"/>
                      <a:pt x="1062182" y="73891"/>
                    </a:cubicBezTo>
                    <a:cubicBezTo>
                      <a:pt x="1072111" y="68927"/>
                      <a:pt x="1079747" y="59927"/>
                      <a:pt x="1089891" y="55418"/>
                    </a:cubicBezTo>
                    <a:cubicBezTo>
                      <a:pt x="1107685" y="47510"/>
                      <a:pt x="1145309" y="36945"/>
                      <a:pt x="1145309" y="36945"/>
                    </a:cubicBezTo>
                    <a:cubicBezTo>
                      <a:pt x="1163782" y="40024"/>
                      <a:pt x="1182961" y="40260"/>
                      <a:pt x="1200727" y="46182"/>
                    </a:cubicBezTo>
                    <a:cubicBezTo>
                      <a:pt x="1237676" y="58499"/>
                      <a:pt x="1222276" y="67731"/>
                      <a:pt x="1246909" y="92364"/>
                    </a:cubicBezTo>
                    <a:cubicBezTo>
                      <a:pt x="1254758" y="100213"/>
                      <a:pt x="1265382" y="104679"/>
                      <a:pt x="1274618" y="110836"/>
                    </a:cubicBezTo>
                    <a:cubicBezTo>
                      <a:pt x="1277697" y="120072"/>
                      <a:pt x="1276971" y="131661"/>
                      <a:pt x="1283855" y="138545"/>
                    </a:cubicBezTo>
                    <a:cubicBezTo>
                      <a:pt x="1299554" y="154244"/>
                      <a:pt x="1339273" y="175491"/>
                      <a:pt x="1339273" y="175491"/>
                    </a:cubicBezTo>
                    <a:cubicBezTo>
                      <a:pt x="1354667" y="172412"/>
                      <a:pt x="1371163" y="172751"/>
                      <a:pt x="1385455" y="166255"/>
                    </a:cubicBezTo>
                    <a:cubicBezTo>
                      <a:pt x="1385457" y="166254"/>
                      <a:pt x="1454726" y="120073"/>
                      <a:pt x="1468582" y="110836"/>
                    </a:cubicBezTo>
                    <a:cubicBezTo>
                      <a:pt x="1477818" y="104679"/>
                      <a:pt x="1485760" y="95874"/>
                      <a:pt x="1496291" y="92364"/>
                    </a:cubicBezTo>
                    <a:lnTo>
                      <a:pt x="1551709" y="73891"/>
                    </a:lnTo>
                    <a:cubicBezTo>
                      <a:pt x="1582497" y="76970"/>
                      <a:pt x="1614540" y="73898"/>
                      <a:pt x="1644073" y="83127"/>
                    </a:cubicBezTo>
                    <a:cubicBezTo>
                      <a:pt x="1665264" y="89749"/>
                      <a:pt x="1699491" y="120073"/>
                      <a:pt x="1699491" y="120073"/>
                    </a:cubicBezTo>
                    <a:cubicBezTo>
                      <a:pt x="1705649" y="129309"/>
                      <a:pt x="1708551" y="141899"/>
                      <a:pt x="1717964" y="147782"/>
                    </a:cubicBezTo>
                    <a:cubicBezTo>
                      <a:pt x="1734476" y="158102"/>
                      <a:pt x="1754909" y="160097"/>
                      <a:pt x="1773382" y="166255"/>
                    </a:cubicBezTo>
                    <a:cubicBezTo>
                      <a:pt x="1804011" y="176465"/>
                      <a:pt x="1791355" y="175491"/>
                      <a:pt x="1810327" y="175491"/>
                    </a:cubicBezTo>
                  </a:path>
                </a:pathLst>
              </a:cu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олилиния: фигура 47">
                <a:extLst>
                  <a:ext uri="{FF2B5EF4-FFF2-40B4-BE49-F238E27FC236}">
                    <a16:creationId xmlns:a16="http://schemas.microsoft.com/office/drawing/2014/main" xmlns="" id="{94CB79DF-765A-494C-9C05-54F9C2767C33}"/>
                  </a:ext>
                </a:extLst>
              </p:cNvPr>
              <p:cNvSpPr/>
              <p:nvPr/>
            </p:nvSpPr>
            <p:spPr>
              <a:xfrm>
                <a:off x="6267686" y="3206483"/>
                <a:ext cx="1423157" cy="186113"/>
              </a:xfrm>
              <a:custGeom>
                <a:avLst/>
                <a:gdLst>
                  <a:gd name="connsiteX0" fmla="*/ 0 w 1810327"/>
                  <a:gd name="connsiteY0" fmla="*/ 101600 h 175636"/>
                  <a:gd name="connsiteX1" fmla="*/ 46182 w 1810327"/>
                  <a:gd name="connsiteY1" fmla="*/ 83127 h 175636"/>
                  <a:gd name="connsiteX2" fmla="*/ 129309 w 1810327"/>
                  <a:gd name="connsiteY2" fmla="*/ 27709 h 175636"/>
                  <a:gd name="connsiteX3" fmla="*/ 157018 w 1810327"/>
                  <a:gd name="connsiteY3" fmla="*/ 9236 h 175636"/>
                  <a:gd name="connsiteX4" fmla="*/ 184727 w 1810327"/>
                  <a:gd name="connsiteY4" fmla="*/ 0 h 175636"/>
                  <a:gd name="connsiteX5" fmla="*/ 258618 w 1810327"/>
                  <a:gd name="connsiteY5" fmla="*/ 9236 h 175636"/>
                  <a:gd name="connsiteX6" fmla="*/ 295564 w 1810327"/>
                  <a:gd name="connsiteY6" fmla="*/ 55418 h 175636"/>
                  <a:gd name="connsiteX7" fmla="*/ 323273 w 1810327"/>
                  <a:gd name="connsiteY7" fmla="*/ 73891 h 175636"/>
                  <a:gd name="connsiteX8" fmla="*/ 397164 w 1810327"/>
                  <a:gd name="connsiteY8" fmla="*/ 120073 h 175636"/>
                  <a:gd name="connsiteX9" fmla="*/ 424873 w 1810327"/>
                  <a:gd name="connsiteY9" fmla="*/ 129309 h 175636"/>
                  <a:gd name="connsiteX10" fmla="*/ 452582 w 1810327"/>
                  <a:gd name="connsiteY10" fmla="*/ 138545 h 175636"/>
                  <a:gd name="connsiteX11" fmla="*/ 544946 w 1810327"/>
                  <a:gd name="connsiteY11" fmla="*/ 110836 h 175636"/>
                  <a:gd name="connsiteX12" fmla="*/ 628073 w 1810327"/>
                  <a:gd name="connsiteY12" fmla="*/ 64655 h 175636"/>
                  <a:gd name="connsiteX13" fmla="*/ 701964 w 1810327"/>
                  <a:gd name="connsiteY13" fmla="*/ 36945 h 175636"/>
                  <a:gd name="connsiteX14" fmla="*/ 738909 w 1810327"/>
                  <a:gd name="connsiteY14" fmla="*/ 46182 h 175636"/>
                  <a:gd name="connsiteX15" fmla="*/ 766618 w 1810327"/>
                  <a:gd name="connsiteY15" fmla="*/ 64655 h 175636"/>
                  <a:gd name="connsiteX16" fmla="*/ 803564 w 1810327"/>
                  <a:gd name="connsiteY16" fmla="*/ 120073 h 175636"/>
                  <a:gd name="connsiteX17" fmla="*/ 831273 w 1810327"/>
                  <a:gd name="connsiteY17" fmla="*/ 138545 h 175636"/>
                  <a:gd name="connsiteX18" fmla="*/ 849746 w 1810327"/>
                  <a:gd name="connsiteY18" fmla="*/ 166255 h 175636"/>
                  <a:gd name="connsiteX19" fmla="*/ 942109 w 1810327"/>
                  <a:gd name="connsiteY19" fmla="*/ 166255 h 175636"/>
                  <a:gd name="connsiteX20" fmla="*/ 969818 w 1810327"/>
                  <a:gd name="connsiteY20" fmla="*/ 157018 h 175636"/>
                  <a:gd name="connsiteX21" fmla="*/ 988291 w 1810327"/>
                  <a:gd name="connsiteY21" fmla="*/ 129309 h 175636"/>
                  <a:gd name="connsiteX22" fmla="*/ 1016000 w 1810327"/>
                  <a:gd name="connsiteY22" fmla="*/ 110836 h 175636"/>
                  <a:gd name="connsiteX23" fmla="*/ 1062182 w 1810327"/>
                  <a:gd name="connsiteY23" fmla="*/ 73891 h 175636"/>
                  <a:gd name="connsiteX24" fmla="*/ 1089891 w 1810327"/>
                  <a:gd name="connsiteY24" fmla="*/ 55418 h 175636"/>
                  <a:gd name="connsiteX25" fmla="*/ 1145309 w 1810327"/>
                  <a:gd name="connsiteY25" fmla="*/ 36945 h 175636"/>
                  <a:gd name="connsiteX26" fmla="*/ 1200727 w 1810327"/>
                  <a:gd name="connsiteY26" fmla="*/ 46182 h 175636"/>
                  <a:gd name="connsiteX27" fmla="*/ 1246909 w 1810327"/>
                  <a:gd name="connsiteY27" fmla="*/ 92364 h 175636"/>
                  <a:gd name="connsiteX28" fmla="*/ 1274618 w 1810327"/>
                  <a:gd name="connsiteY28" fmla="*/ 110836 h 175636"/>
                  <a:gd name="connsiteX29" fmla="*/ 1283855 w 1810327"/>
                  <a:gd name="connsiteY29" fmla="*/ 138545 h 175636"/>
                  <a:gd name="connsiteX30" fmla="*/ 1339273 w 1810327"/>
                  <a:gd name="connsiteY30" fmla="*/ 175491 h 175636"/>
                  <a:gd name="connsiteX31" fmla="*/ 1385455 w 1810327"/>
                  <a:gd name="connsiteY31" fmla="*/ 166255 h 175636"/>
                  <a:gd name="connsiteX32" fmla="*/ 1468582 w 1810327"/>
                  <a:gd name="connsiteY32" fmla="*/ 110836 h 175636"/>
                  <a:gd name="connsiteX33" fmla="*/ 1496291 w 1810327"/>
                  <a:gd name="connsiteY33" fmla="*/ 92364 h 175636"/>
                  <a:gd name="connsiteX34" fmla="*/ 1551709 w 1810327"/>
                  <a:gd name="connsiteY34" fmla="*/ 73891 h 175636"/>
                  <a:gd name="connsiteX35" fmla="*/ 1644073 w 1810327"/>
                  <a:gd name="connsiteY35" fmla="*/ 83127 h 175636"/>
                  <a:gd name="connsiteX36" fmla="*/ 1699491 w 1810327"/>
                  <a:gd name="connsiteY36" fmla="*/ 120073 h 175636"/>
                  <a:gd name="connsiteX37" fmla="*/ 1717964 w 1810327"/>
                  <a:gd name="connsiteY37" fmla="*/ 147782 h 175636"/>
                  <a:gd name="connsiteX38" fmla="*/ 1773382 w 1810327"/>
                  <a:gd name="connsiteY38" fmla="*/ 166255 h 175636"/>
                  <a:gd name="connsiteX39" fmla="*/ 1810327 w 1810327"/>
                  <a:gd name="connsiteY39" fmla="*/ 175491 h 17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810327" h="175636">
                    <a:moveTo>
                      <a:pt x="0" y="101600"/>
                    </a:moveTo>
                    <a:cubicBezTo>
                      <a:pt x="15394" y="95442"/>
                      <a:pt x="31627" y="91066"/>
                      <a:pt x="46182" y="83127"/>
                    </a:cubicBezTo>
                    <a:cubicBezTo>
                      <a:pt x="46192" y="83122"/>
                      <a:pt x="115450" y="36948"/>
                      <a:pt x="129309" y="27709"/>
                    </a:cubicBezTo>
                    <a:cubicBezTo>
                      <a:pt x="138545" y="21551"/>
                      <a:pt x="146487" y="12746"/>
                      <a:pt x="157018" y="9236"/>
                    </a:cubicBezTo>
                    <a:lnTo>
                      <a:pt x="184727" y="0"/>
                    </a:lnTo>
                    <a:cubicBezTo>
                      <a:pt x="209357" y="3079"/>
                      <a:pt x="234671" y="2705"/>
                      <a:pt x="258618" y="9236"/>
                    </a:cubicBezTo>
                    <a:cubicBezTo>
                      <a:pt x="306016" y="22163"/>
                      <a:pt x="272653" y="26779"/>
                      <a:pt x="295564" y="55418"/>
                    </a:cubicBezTo>
                    <a:cubicBezTo>
                      <a:pt x="302499" y="64086"/>
                      <a:pt x="314037" y="67733"/>
                      <a:pt x="323273" y="73891"/>
                    </a:cubicBezTo>
                    <a:cubicBezTo>
                      <a:pt x="352547" y="117801"/>
                      <a:pt x="331215" y="98090"/>
                      <a:pt x="397164" y="120073"/>
                    </a:cubicBezTo>
                    <a:lnTo>
                      <a:pt x="424873" y="129309"/>
                    </a:lnTo>
                    <a:lnTo>
                      <a:pt x="452582" y="138545"/>
                    </a:lnTo>
                    <a:cubicBezTo>
                      <a:pt x="473236" y="133382"/>
                      <a:pt x="531453" y="119832"/>
                      <a:pt x="544946" y="110836"/>
                    </a:cubicBezTo>
                    <a:cubicBezTo>
                      <a:pt x="608465" y="68491"/>
                      <a:pt x="579302" y="80911"/>
                      <a:pt x="628073" y="64655"/>
                    </a:cubicBezTo>
                    <a:cubicBezTo>
                      <a:pt x="656738" y="45545"/>
                      <a:pt x="662018" y="36945"/>
                      <a:pt x="701964" y="36945"/>
                    </a:cubicBezTo>
                    <a:cubicBezTo>
                      <a:pt x="714658" y="36945"/>
                      <a:pt x="726594" y="43103"/>
                      <a:pt x="738909" y="46182"/>
                    </a:cubicBezTo>
                    <a:cubicBezTo>
                      <a:pt x="748145" y="52340"/>
                      <a:pt x="759308" y="56301"/>
                      <a:pt x="766618" y="64655"/>
                    </a:cubicBezTo>
                    <a:cubicBezTo>
                      <a:pt x="781238" y="81363"/>
                      <a:pt x="785091" y="107758"/>
                      <a:pt x="803564" y="120073"/>
                    </a:cubicBezTo>
                    <a:lnTo>
                      <a:pt x="831273" y="138545"/>
                    </a:lnTo>
                    <a:cubicBezTo>
                      <a:pt x="837431" y="147782"/>
                      <a:pt x="841078" y="159320"/>
                      <a:pt x="849746" y="166255"/>
                    </a:cubicBezTo>
                    <a:cubicBezTo>
                      <a:pt x="874170" y="185795"/>
                      <a:pt x="921343" y="169221"/>
                      <a:pt x="942109" y="166255"/>
                    </a:cubicBezTo>
                    <a:cubicBezTo>
                      <a:pt x="951345" y="163176"/>
                      <a:pt x="962215" y="163100"/>
                      <a:pt x="969818" y="157018"/>
                    </a:cubicBezTo>
                    <a:cubicBezTo>
                      <a:pt x="978486" y="150083"/>
                      <a:pt x="980442" y="137158"/>
                      <a:pt x="988291" y="129309"/>
                    </a:cubicBezTo>
                    <a:cubicBezTo>
                      <a:pt x="996140" y="121460"/>
                      <a:pt x="1006764" y="116994"/>
                      <a:pt x="1016000" y="110836"/>
                    </a:cubicBezTo>
                    <a:cubicBezTo>
                      <a:pt x="1047141" y="64125"/>
                      <a:pt x="1017568" y="96198"/>
                      <a:pt x="1062182" y="73891"/>
                    </a:cubicBezTo>
                    <a:cubicBezTo>
                      <a:pt x="1072111" y="68927"/>
                      <a:pt x="1079747" y="59927"/>
                      <a:pt x="1089891" y="55418"/>
                    </a:cubicBezTo>
                    <a:cubicBezTo>
                      <a:pt x="1107685" y="47510"/>
                      <a:pt x="1145309" y="36945"/>
                      <a:pt x="1145309" y="36945"/>
                    </a:cubicBezTo>
                    <a:cubicBezTo>
                      <a:pt x="1163782" y="40024"/>
                      <a:pt x="1182961" y="40260"/>
                      <a:pt x="1200727" y="46182"/>
                    </a:cubicBezTo>
                    <a:cubicBezTo>
                      <a:pt x="1237676" y="58499"/>
                      <a:pt x="1222276" y="67731"/>
                      <a:pt x="1246909" y="92364"/>
                    </a:cubicBezTo>
                    <a:cubicBezTo>
                      <a:pt x="1254758" y="100213"/>
                      <a:pt x="1265382" y="104679"/>
                      <a:pt x="1274618" y="110836"/>
                    </a:cubicBezTo>
                    <a:cubicBezTo>
                      <a:pt x="1277697" y="120072"/>
                      <a:pt x="1276971" y="131661"/>
                      <a:pt x="1283855" y="138545"/>
                    </a:cubicBezTo>
                    <a:cubicBezTo>
                      <a:pt x="1299554" y="154244"/>
                      <a:pt x="1339273" y="175491"/>
                      <a:pt x="1339273" y="175491"/>
                    </a:cubicBezTo>
                    <a:cubicBezTo>
                      <a:pt x="1354667" y="172412"/>
                      <a:pt x="1371163" y="172751"/>
                      <a:pt x="1385455" y="166255"/>
                    </a:cubicBezTo>
                    <a:cubicBezTo>
                      <a:pt x="1385457" y="166254"/>
                      <a:pt x="1454726" y="120073"/>
                      <a:pt x="1468582" y="110836"/>
                    </a:cubicBezTo>
                    <a:cubicBezTo>
                      <a:pt x="1477818" y="104679"/>
                      <a:pt x="1485760" y="95874"/>
                      <a:pt x="1496291" y="92364"/>
                    </a:cubicBezTo>
                    <a:lnTo>
                      <a:pt x="1551709" y="73891"/>
                    </a:lnTo>
                    <a:cubicBezTo>
                      <a:pt x="1582497" y="76970"/>
                      <a:pt x="1614540" y="73898"/>
                      <a:pt x="1644073" y="83127"/>
                    </a:cubicBezTo>
                    <a:cubicBezTo>
                      <a:pt x="1665264" y="89749"/>
                      <a:pt x="1699491" y="120073"/>
                      <a:pt x="1699491" y="120073"/>
                    </a:cubicBezTo>
                    <a:cubicBezTo>
                      <a:pt x="1705649" y="129309"/>
                      <a:pt x="1708551" y="141899"/>
                      <a:pt x="1717964" y="147782"/>
                    </a:cubicBezTo>
                    <a:cubicBezTo>
                      <a:pt x="1734476" y="158102"/>
                      <a:pt x="1754909" y="160097"/>
                      <a:pt x="1773382" y="166255"/>
                    </a:cubicBezTo>
                    <a:cubicBezTo>
                      <a:pt x="1804011" y="176465"/>
                      <a:pt x="1791355" y="175491"/>
                      <a:pt x="1810327" y="175491"/>
                    </a:cubicBezTo>
                  </a:path>
                </a:pathLst>
              </a:cu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>
                <a:off x="7823771" y="3356371"/>
                <a:ext cx="1066205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" name="Text Box 31"/>
            <p:cNvSpPr txBox="1">
              <a:spLocks noChangeArrowheads="1"/>
            </p:cNvSpPr>
            <p:nvPr/>
          </p:nvSpPr>
          <p:spPr bwMode="auto">
            <a:xfrm>
              <a:off x="5972028" y="2914818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364995" y="4653136"/>
            <a:ext cx="4775557" cy="1345505"/>
            <a:chOff x="4364995" y="4653136"/>
            <a:chExt cx="4775557" cy="1345505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4364995" y="5085184"/>
              <a:ext cx="4671500" cy="638588"/>
              <a:chOff x="4364995" y="5085184"/>
              <a:chExt cx="4671500" cy="638588"/>
            </a:xfrm>
          </p:grpSpPr>
          <p:sp>
            <p:nvSpPr>
              <p:cNvPr id="10" name="Line 14"/>
              <p:cNvSpPr>
                <a:spLocks noChangeShapeType="1"/>
              </p:cNvSpPr>
              <p:nvPr/>
            </p:nvSpPr>
            <p:spPr bwMode="auto">
              <a:xfrm>
                <a:off x="4364995" y="5085184"/>
                <a:ext cx="1066205" cy="0"/>
              </a:xfrm>
              <a:prstGeom prst="line">
                <a:avLst/>
              </a:prstGeom>
              <a:ln>
                <a:solidFill>
                  <a:srgbClr val="C00000"/>
                </a:solidFill>
                <a:headEnd/>
                <a:tailEnd/>
              </a:ln>
              <a:extLst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4543600" y="5085184"/>
                <a:ext cx="4492895" cy="638588"/>
                <a:chOff x="4327577" y="3870532"/>
                <a:chExt cx="4492895" cy="638588"/>
              </a:xfrm>
            </p:grpSpPr>
            <p:sp>
              <p:nvSpPr>
                <p:cNvPr id="11" name="Line 14"/>
                <p:cNvSpPr>
                  <a:spLocks noChangeShapeType="1"/>
                </p:cNvSpPr>
                <p:nvPr/>
              </p:nvSpPr>
              <p:spPr bwMode="auto">
                <a:xfrm>
                  <a:off x="5393783" y="3870532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5393782" y="4005064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" name="Line 14"/>
                <p:cNvSpPr>
                  <a:spLocks noChangeShapeType="1"/>
                </p:cNvSpPr>
                <p:nvPr/>
              </p:nvSpPr>
              <p:spPr bwMode="auto">
                <a:xfrm>
                  <a:off x="6548556" y="3870532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" name="Line 14"/>
                <p:cNvSpPr>
                  <a:spLocks noChangeShapeType="1"/>
                </p:cNvSpPr>
                <p:nvPr/>
              </p:nvSpPr>
              <p:spPr bwMode="auto">
                <a:xfrm>
                  <a:off x="6548556" y="4014548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7753189" y="3870532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" name="Line 14"/>
                <p:cNvSpPr>
                  <a:spLocks noChangeShapeType="1"/>
                </p:cNvSpPr>
                <p:nvPr/>
              </p:nvSpPr>
              <p:spPr bwMode="auto">
                <a:xfrm>
                  <a:off x="7754267" y="4016391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" name="Line 14"/>
                <p:cNvSpPr>
                  <a:spLocks noChangeShapeType="1"/>
                </p:cNvSpPr>
                <p:nvPr/>
              </p:nvSpPr>
              <p:spPr bwMode="auto">
                <a:xfrm>
                  <a:off x="4327577" y="4365104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Line 14"/>
                <p:cNvSpPr>
                  <a:spLocks noChangeShapeType="1"/>
                </p:cNvSpPr>
                <p:nvPr/>
              </p:nvSpPr>
              <p:spPr bwMode="auto">
                <a:xfrm>
                  <a:off x="4327578" y="4509120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Line 14"/>
                <p:cNvSpPr>
                  <a:spLocks noChangeShapeType="1"/>
                </p:cNvSpPr>
                <p:nvPr/>
              </p:nvSpPr>
              <p:spPr bwMode="auto">
                <a:xfrm>
                  <a:off x="5692491" y="4363677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Line 14"/>
                <p:cNvSpPr>
                  <a:spLocks noChangeShapeType="1"/>
                </p:cNvSpPr>
                <p:nvPr/>
              </p:nvSpPr>
              <p:spPr bwMode="auto">
                <a:xfrm>
                  <a:off x="5666035" y="4509120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Line 14"/>
                <p:cNvSpPr>
                  <a:spLocks noChangeShapeType="1"/>
                </p:cNvSpPr>
                <p:nvPr/>
              </p:nvSpPr>
              <p:spPr bwMode="auto">
                <a:xfrm>
                  <a:off x="6909317" y="4347473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Line 14"/>
                <p:cNvSpPr>
                  <a:spLocks noChangeShapeType="1"/>
                </p:cNvSpPr>
                <p:nvPr/>
              </p:nvSpPr>
              <p:spPr bwMode="auto">
                <a:xfrm>
                  <a:off x="6944457" y="4509120"/>
                  <a:ext cx="1066205" cy="0"/>
                </a:xfrm>
                <a:prstGeom prst="line">
                  <a:avLst/>
                </a:prstGeom>
                <a:ln>
                  <a:solidFill>
                    <a:srgbClr val="C00000"/>
                  </a:solidFill>
                  <a:headEnd/>
                  <a:tailEnd/>
                </a:ln>
                <a:extLst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6534496" y="4653136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7740352" y="4653136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  <p:sp>
          <p:nvSpPr>
            <p:cNvPr id="34" name="Text Box 31"/>
            <p:cNvSpPr txBox="1">
              <a:spLocks noChangeArrowheads="1"/>
            </p:cNvSpPr>
            <p:nvPr/>
          </p:nvSpPr>
          <p:spPr bwMode="auto">
            <a:xfrm>
              <a:off x="8798792" y="4700463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  <p:sp>
          <p:nvSpPr>
            <p:cNvPr id="35" name="Text Box 31"/>
            <p:cNvSpPr txBox="1">
              <a:spLocks noChangeArrowheads="1"/>
            </p:cNvSpPr>
            <p:nvPr/>
          </p:nvSpPr>
          <p:spPr bwMode="auto">
            <a:xfrm>
              <a:off x="5521611" y="5229200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  <p:sp>
          <p:nvSpPr>
            <p:cNvPr id="36" name="Text Box 31"/>
            <p:cNvSpPr txBox="1">
              <a:spLocks noChangeArrowheads="1"/>
            </p:cNvSpPr>
            <p:nvPr/>
          </p:nvSpPr>
          <p:spPr bwMode="auto">
            <a:xfrm>
              <a:off x="6894536" y="5229200"/>
              <a:ext cx="34176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400" b="1" dirty="0">
                  <a:solidFill>
                    <a:srgbClr val="FF0000"/>
                  </a:solidFill>
                </a:rPr>
                <a:t>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68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-0.01077 0.490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244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1000" decel="4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1000" decel="4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456 L -0.02604 -0.166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1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1" y="260351"/>
          <a:ext cx="8350251" cy="654663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3417"/>
                <a:gridCol w="2783417"/>
                <a:gridCol w="2783417"/>
              </a:tblGrid>
              <a:tr h="731988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uprum" pitchFamily="2" charset="0"/>
                        </a:rPr>
                        <a:t>Члены</a:t>
                      </a:r>
                      <a:r>
                        <a:rPr lang="ru-RU" sz="2300" baseline="0" dirty="0" smtClean="0">
                          <a:latin typeface="Cuprum" pitchFamily="2" charset="0"/>
                        </a:rPr>
                        <a:t> предложения</a:t>
                      </a:r>
                      <a:endParaRPr lang="ru-RU" sz="2300" dirty="0"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uprum" pitchFamily="2" charset="0"/>
                        </a:rPr>
                        <a:t>Вопросы</a:t>
                      </a:r>
                      <a:endParaRPr lang="ru-RU" sz="2300" dirty="0"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uprum" pitchFamily="2" charset="0"/>
                        </a:rPr>
                        <a:t>Пример</a:t>
                      </a:r>
                      <a:endParaRPr lang="ru-RU" sz="2300" dirty="0"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192347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Cuprum" pitchFamily="2" charset="0"/>
                        </a:rPr>
                        <a:t>Однородные подлежащие</a:t>
                      </a:r>
                      <a:endParaRPr lang="ru-RU" sz="2400" dirty="0"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dirty="0" smtClean="0">
                          <a:latin typeface="Cuprum" pitchFamily="2" charset="0"/>
                        </a:rPr>
                        <a:t>Кто?</a:t>
                      </a:r>
                      <a:r>
                        <a:rPr lang="ru-RU" sz="2700" baseline="0" dirty="0" smtClean="0">
                          <a:latin typeface="Cuprum" pitchFamily="2" charset="0"/>
                        </a:rPr>
                        <a:t> Что?</a:t>
                      </a:r>
                      <a:endParaRPr lang="ru-RU" sz="2700" dirty="0"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dirty="0"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23471">
                <a:tc>
                  <a:txBody>
                    <a:bodyPr/>
                    <a:lstStyle/>
                    <a:p>
                      <a:pPr algn="ctr"/>
                      <a:r>
                        <a:rPr lang="ru-RU" sz="2300" kern="1200" dirty="0" smtClean="0">
                          <a:solidFill>
                            <a:schemeClr val="dk1"/>
                          </a:solidFill>
                          <a:effectLst/>
                          <a:latin typeface="Cuprum" pitchFamily="2" charset="0"/>
                          <a:ea typeface="+mn-ea"/>
                          <a:cs typeface="+mn-cs"/>
                        </a:rPr>
                        <a:t>Однородные сказуемые</a:t>
                      </a:r>
                      <a:endParaRPr lang="ru-RU" sz="2300" b="0" dirty="0">
                        <a:solidFill>
                          <a:srgbClr val="C00000"/>
                        </a:solidFill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0" dirty="0" smtClean="0">
                          <a:solidFill>
                            <a:schemeClr val="tx1"/>
                          </a:solidFill>
                          <a:latin typeface="Cuprum" pitchFamily="2" charset="0"/>
                        </a:rPr>
                        <a:t>Что делает?</a:t>
                      </a:r>
                      <a:endParaRPr lang="ru-RU" sz="2700" b="0" dirty="0">
                        <a:solidFill>
                          <a:schemeClr val="tx1"/>
                        </a:solidFill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500" b="0" dirty="0" smtClean="0">
                        <a:solidFill>
                          <a:schemeClr val="accent2"/>
                        </a:solidFill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23471">
                <a:tc>
                  <a:txBody>
                    <a:bodyPr/>
                    <a:lstStyle/>
                    <a:p>
                      <a:pPr algn="ctr"/>
                      <a:r>
                        <a:rPr lang="ru-RU" sz="2300" b="0" i="0" kern="1200" dirty="0" smtClean="0">
                          <a:solidFill>
                            <a:schemeClr val="dk1"/>
                          </a:solidFill>
                          <a:effectLst/>
                          <a:latin typeface="Cuprum" pitchFamily="2" charset="0"/>
                          <a:ea typeface="+mn-ea"/>
                          <a:cs typeface="+mn-cs"/>
                        </a:rPr>
                        <a:t>Однородные</a:t>
                      </a:r>
                      <a:r>
                        <a:rPr lang="ru-RU" sz="23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Cuprum" pitchFamily="2" charset="0"/>
                          <a:ea typeface="+mn-ea"/>
                          <a:cs typeface="+mn-cs"/>
                        </a:rPr>
                        <a:t> второстепенные члены предложения</a:t>
                      </a:r>
                      <a:endParaRPr lang="ru-RU" sz="3500" b="0" i="0" dirty="0">
                        <a:solidFill>
                          <a:schemeClr val="accent2"/>
                        </a:solidFill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i="1" dirty="0" smtClean="0">
                          <a:solidFill>
                            <a:schemeClr val="tx1"/>
                          </a:solidFill>
                          <a:latin typeface="Cuprum" pitchFamily="2" charset="0"/>
                        </a:rPr>
                        <a:t> </a:t>
                      </a:r>
                      <a:r>
                        <a:rPr lang="ru-RU" sz="2700" b="0" i="0" dirty="0" smtClean="0">
                          <a:solidFill>
                            <a:schemeClr val="tx1"/>
                          </a:solidFill>
                          <a:latin typeface="Cuprum" pitchFamily="2" charset="0"/>
                        </a:rPr>
                        <a:t>Какие? Где?</a:t>
                      </a:r>
                      <a:r>
                        <a:rPr lang="ru-RU" sz="2700" b="0" i="0" baseline="0" dirty="0" smtClean="0">
                          <a:solidFill>
                            <a:schemeClr val="tx1"/>
                          </a:solidFill>
                          <a:latin typeface="Cuprum" pitchFamily="2" charset="0"/>
                        </a:rPr>
                        <a:t> Как?</a:t>
                      </a:r>
                      <a:endParaRPr lang="ru-RU" sz="2700" b="0" i="0" dirty="0">
                        <a:solidFill>
                          <a:schemeClr val="tx1"/>
                        </a:solidFill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500" b="0" dirty="0" smtClean="0">
                        <a:solidFill>
                          <a:schemeClr val="accent2"/>
                        </a:solidFill>
                        <a:latin typeface="Cuprum" pitchFamily="2" charset="0"/>
                      </a:endParaRPr>
                    </a:p>
                  </a:txBody>
                  <a:tcPr marL="140932" marR="140932" marT="37589" marB="3758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3117850" y="260351"/>
            <a:ext cx="0" cy="652991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875338" y="251885"/>
            <a:ext cx="0" cy="652991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3850" y="2853267"/>
            <a:ext cx="835183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3850" y="4868333"/>
            <a:ext cx="835183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5879363" y="1517650"/>
            <a:ext cx="2746265" cy="623826"/>
            <a:chOff x="5879034" y="1203598"/>
            <a:chExt cx="2746626" cy="468777"/>
          </a:xfrm>
        </p:grpSpPr>
        <p:sp>
          <p:nvSpPr>
            <p:cNvPr id="12329" name="Прямоугольник 9"/>
            <p:cNvSpPr>
              <a:spLocks noChangeArrowheads="1"/>
            </p:cNvSpPr>
            <p:nvPr/>
          </p:nvSpPr>
          <p:spPr bwMode="auto">
            <a:xfrm>
              <a:off x="5879034" y="1203598"/>
              <a:ext cx="2746626" cy="462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/>
              <a:r>
                <a:rPr lang="ru-RU" sz="1700"/>
                <a:t>Маша, Костя и Ваня </a:t>
              </a:r>
            </a:p>
            <a:p>
              <a:pPr algn="just"/>
              <a:r>
                <a:rPr lang="ru-RU" sz="1700"/>
                <a:t>собирали в лесу боровики. </a:t>
              </a: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6033779" y="1436901"/>
              <a:ext cx="1943752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5986941" y="1611787"/>
              <a:ext cx="827196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5986941" y="1672375"/>
              <a:ext cx="828784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>
            <a:grpSpLocks/>
          </p:cNvGrpSpPr>
          <p:nvPr/>
        </p:nvGrpSpPr>
        <p:grpSpPr bwMode="auto">
          <a:xfrm>
            <a:off x="6034088" y="3177119"/>
            <a:ext cx="4572000" cy="923331"/>
            <a:chOff x="6033800" y="2434137"/>
            <a:chExt cx="4572000" cy="692052"/>
          </a:xfrm>
        </p:grpSpPr>
        <p:sp>
          <p:nvSpPr>
            <p:cNvPr id="12323" name="Прямоугольник 16"/>
            <p:cNvSpPr>
              <a:spLocks noChangeArrowheads="1"/>
            </p:cNvSpPr>
            <p:nvPr/>
          </p:nvSpPr>
          <p:spPr bwMode="auto">
            <a:xfrm>
              <a:off x="6033800" y="2434137"/>
              <a:ext cx="4572000" cy="692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/>
                <a:t>В дороге ребята </a:t>
              </a:r>
            </a:p>
            <a:p>
              <a:r>
                <a:rPr lang="ru-RU"/>
                <a:t>переговаривались, пели, </a:t>
              </a:r>
            </a:p>
            <a:p>
              <a:r>
                <a:rPr lang="ru-RU"/>
                <a:t>смеялись.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125875" y="2892783"/>
              <a:ext cx="2387600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6070741" y="2946754"/>
              <a:ext cx="2362932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6140162" y="3108666"/>
              <a:ext cx="868363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6125875" y="3054696"/>
              <a:ext cx="893762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7070437" y="2683720"/>
              <a:ext cx="620712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>
            <a:grpSpLocks/>
          </p:cNvGrpSpPr>
          <p:nvPr/>
        </p:nvGrpSpPr>
        <p:grpSpPr bwMode="auto">
          <a:xfrm>
            <a:off x="6064250" y="5799673"/>
            <a:ext cx="2643188" cy="584776"/>
            <a:chOff x="6063941" y="4141447"/>
            <a:chExt cx="2643566" cy="437823"/>
          </a:xfrm>
        </p:grpSpPr>
        <p:sp>
          <p:nvSpPr>
            <p:cNvPr id="12318" name="Прямоугольник 33"/>
            <p:cNvSpPr>
              <a:spLocks noChangeArrowheads="1"/>
            </p:cNvSpPr>
            <p:nvPr/>
          </p:nvSpPr>
          <p:spPr bwMode="auto">
            <a:xfrm>
              <a:off x="6063941" y="4141447"/>
              <a:ext cx="2643566" cy="437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ru-RU" sz="1600"/>
                <a:t>На полях и лугах  расцвели цветы.</a:t>
              </a: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6125863" y="4377507"/>
              <a:ext cx="1384498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6140152" y="4523021"/>
              <a:ext cx="520774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7740283" y="4361285"/>
              <a:ext cx="730354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7740283" y="4415197"/>
              <a:ext cx="731943" cy="0"/>
            </a:xfrm>
            <a:prstGeom prst="line">
              <a:avLst/>
            </a:prstGeom>
            <a:ln w="1905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>
            <a:grpSpLocks/>
          </p:cNvGrpSpPr>
          <p:nvPr/>
        </p:nvGrpSpPr>
        <p:grpSpPr bwMode="auto">
          <a:xfrm>
            <a:off x="6400800" y="4859867"/>
            <a:ext cx="1339850" cy="1051984"/>
            <a:chOff x="6400031" y="3644912"/>
            <a:chExt cx="1340321" cy="788922"/>
          </a:xfrm>
        </p:grpSpPr>
        <p:grpSp>
          <p:nvGrpSpPr>
            <p:cNvPr id="12311" name="Группа 47"/>
            <p:cNvGrpSpPr>
              <a:grpSpLocks/>
            </p:cNvGrpSpPr>
            <p:nvPr/>
          </p:nvGrpSpPr>
          <p:grpSpPr bwMode="auto">
            <a:xfrm>
              <a:off x="6400031" y="3644912"/>
              <a:ext cx="1340321" cy="788922"/>
              <a:chOff x="5607943" y="1566804"/>
              <a:chExt cx="1340321" cy="788922"/>
            </a:xfrm>
          </p:grpSpPr>
          <p:sp>
            <p:nvSpPr>
              <p:cNvPr id="12313" name="TextBox 48"/>
              <p:cNvSpPr txBox="1">
                <a:spLocks noChangeArrowheads="1"/>
              </p:cNvSpPr>
              <p:nvPr/>
            </p:nvSpPr>
            <p:spPr bwMode="auto">
              <a:xfrm>
                <a:off x="5960951" y="1566804"/>
                <a:ext cx="673755" cy="300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uprum" pitchFamily="2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sz="2000">
                    <a:solidFill>
                      <a:srgbClr val="C00000"/>
                    </a:solidFill>
                  </a:rPr>
                  <a:t>Где?</a:t>
                </a:r>
              </a:p>
            </p:txBody>
          </p:sp>
          <p:grpSp>
            <p:nvGrpSpPr>
              <p:cNvPr id="12314" name="Группа 49"/>
              <p:cNvGrpSpPr>
                <a:grpSpLocks/>
              </p:cNvGrpSpPr>
              <p:nvPr/>
            </p:nvGrpSpPr>
            <p:grpSpPr bwMode="auto">
              <a:xfrm>
                <a:off x="5607943" y="1995686"/>
                <a:ext cx="1340321" cy="360040"/>
                <a:chOff x="4455815" y="3435846"/>
                <a:chExt cx="1340321" cy="432048"/>
              </a:xfrm>
            </p:grpSpPr>
            <p:cxnSp>
              <p:nvCxnSpPr>
                <p:cNvPr id="51" name="Прямая соединительная линия 50"/>
                <p:cNvCxnSpPr/>
                <p:nvPr/>
              </p:nvCxnSpPr>
              <p:spPr>
                <a:xfrm flipV="1">
                  <a:off x="5796136" y="3435494"/>
                  <a:ext cx="0" cy="43240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>
                  <a:off x="4455815" y="3435494"/>
                  <a:ext cx="1340321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Прямая соединительная линия 52"/>
                <p:cNvCxnSpPr/>
                <p:nvPr/>
              </p:nvCxnSpPr>
              <p:spPr>
                <a:xfrm flipV="1">
                  <a:off x="4455815" y="3435494"/>
                  <a:ext cx="0" cy="43240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7205177" y="4068740"/>
              <a:ext cx="0" cy="360332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21586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594" y="-9939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Упражнение № 377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Арча</a:t>
            </a:r>
            <a:r>
              <a:rPr lang="ru-RU" dirty="0"/>
              <a:t> - так называют среднеазиатские народы различные виды вечнозеленых хвойных деревьев. Из 60 видов </a:t>
            </a:r>
            <a:r>
              <a:rPr lang="ru-RU" b="1" dirty="0"/>
              <a:t>можжевельника</a:t>
            </a:r>
            <a:endParaRPr lang="ru-RU" dirty="0"/>
          </a:p>
        </p:txBody>
      </p:sp>
      <p:pic>
        <p:nvPicPr>
          <p:cNvPr id="9218" name="Picture 2" descr="C:\Users\User\Desktop\unname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7339"/>
            <a:ext cx="9074151" cy="366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6594" y="4077072"/>
            <a:ext cx="89274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Арча</a:t>
            </a:r>
            <a:r>
              <a:rPr lang="ru-RU" sz="2800" dirty="0"/>
              <a:t> - так называют среднеазиатские народы </a:t>
            </a:r>
            <a:r>
              <a:rPr lang="ru-RU" sz="2800" dirty="0" err="1" smtClean="0"/>
              <a:t>различ-ные</a:t>
            </a:r>
            <a:r>
              <a:rPr lang="ru-RU" sz="2800" dirty="0" smtClean="0"/>
              <a:t> </a:t>
            </a:r>
            <a:r>
              <a:rPr lang="ru-RU" sz="2800" dirty="0"/>
              <a:t>виды вечнозеленых хвойных деревьев. Из 60 видов </a:t>
            </a:r>
            <a:r>
              <a:rPr lang="ru-RU" sz="2800" b="1" dirty="0" smtClean="0"/>
              <a:t>можжевельника, </a:t>
            </a:r>
            <a:r>
              <a:rPr lang="ru-RU" sz="2800" dirty="0" smtClean="0"/>
              <a:t>21 </a:t>
            </a:r>
            <a:r>
              <a:rPr lang="ru-RU" sz="2800" dirty="0"/>
              <a:t>встречается в </a:t>
            </a:r>
            <a:r>
              <a:rPr lang="ru-RU" sz="2800" b="1" dirty="0"/>
              <a:t>Средней </a:t>
            </a:r>
            <a:r>
              <a:rPr lang="ru-RU" sz="2800" b="1" dirty="0" smtClean="0"/>
              <a:t>Азии </a:t>
            </a:r>
          </a:p>
          <a:p>
            <a:r>
              <a:rPr lang="ru-RU" sz="2800" dirty="0"/>
              <a:t>Самый известный заповедник с обширными </a:t>
            </a:r>
            <a:r>
              <a:rPr lang="ru-RU" sz="2800" dirty="0" err="1"/>
              <a:t>арчовыми</a:t>
            </a:r>
            <a:r>
              <a:rPr lang="ru-RU" sz="2800" dirty="0"/>
              <a:t> лесами – </a:t>
            </a:r>
            <a:r>
              <a:rPr lang="ru-RU" sz="2800" b="1" dirty="0" err="1">
                <a:hlinkClick r:id="rId3" tooltip="Зааминский горно-арчовый заповедник"/>
              </a:rPr>
              <a:t>Зааминский</a:t>
            </a:r>
            <a:r>
              <a:rPr lang="ru-RU" sz="2800" b="1" dirty="0">
                <a:hlinkClick r:id="rId3" tooltip="Зааминский горно-арчовый заповедник"/>
              </a:rPr>
              <a:t> горно-</a:t>
            </a:r>
            <a:r>
              <a:rPr lang="ru-RU" sz="2800" b="1" dirty="0" err="1">
                <a:hlinkClick r:id="rId3" tooltip="Зааминский горно-арчовый заповедник"/>
              </a:rPr>
              <a:t>арчовый</a:t>
            </a:r>
            <a:r>
              <a:rPr lang="ru-RU" sz="2800" b="1" dirty="0">
                <a:hlinkClick r:id="rId3" tooltip="Зааминский горно-арчовый заповедник"/>
              </a:rPr>
              <a:t> заповедник</a:t>
            </a:r>
            <a:r>
              <a:rPr lang="ru-RU" sz="2800" dirty="0"/>
              <a:t>, где встречаются три вида </a:t>
            </a:r>
            <a:r>
              <a:rPr lang="ru-RU" sz="2800" b="1" dirty="0" smtClean="0"/>
              <a:t>арчи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790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Прочтите последнее предложение: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9424"/>
            <a:ext cx="896448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Кольцо 3"/>
          <p:cNvSpPr/>
          <p:nvPr/>
        </p:nvSpPr>
        <p:spPr>
          <a:xfrm>
            <a:off x="5580112" y="1844824"/>
            <a:ext cx="1368152" cy="732692"/>
          </a:xfrm>
          <a:prstGeom prst="donut">
            <a:avLst>
              <a:gd name="adj" fmla="val 8207"/>
            </a:avLst>
          </a:prstGeom>
          <a:solidFill>
            <a:srgbClr val="0761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948264" y="2577516"/>
            <a:ext cx="1584176" cy="0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3392324"/>
            <a:ext cx="1584176" cy="0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84176" y="3405608"/>
            <a:ext cx="1584176" cy="0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98068" y="3392324"/>
            <a:ext cx="1584176" cy="0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482244" y="3405608"/>
            <a:ext cx="1584176" cy="0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 descr="C:\Users\User\Desktop\самые новые картинки\учитель и ученики\FB_IMG_15313560604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2739871"/>
            <a:ext cx="3168352" cy="411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-1" y="3276272"/>
            <a:ext cx="6588223" cy="3581728"/>
            <a:chOff x="-1" y="3276272"/>
            <a:chExt cx="6588223" cy="3581728"/>
          </a:xfrm>
        </p:grpSpPr>
        <p:sp>
          <p:nvSpPr>
            <p:cNvPr id="13" name="Выноска-облако 12"/>
            <p:cNvSpPr/>
            <p:nvPr/>
          </p:nvSpPr>
          <p:spPr>
            <a:xfrm flipH="1">
              <a:off x="-1" y="3276272"/>
              <a:ext cx="6588223" cy="3581728"/>
            </a:xfrm>
            <a:prstGeom prst="cloudCallout">
              <a:avLst>
                <a:gd name="adj1" fmla="val -65971"/>
                <a:gd name="adj2" fmla="val -1920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79513" y="3789863"/>
              <a:ext cx="6346574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i="1" dirty="0">
                  <a:solidFill>
                    <a:srgbClr val="FF0000"/>
                  </a:solidFill>
                </a:rPr>
                <a:t>Двоеточие перед </a:t>
              </a:r>
              <a:r>
                <a:rPr lang="ru-RU" sz="3200" b="1" i="1" dirty="0" smtClean="0">
                  <a:solidFill>
                    <a:srgbClr val="FF0000"/>
                  </a:solidFill>
                </a:rPr>
                <a:t>однородными</a:t>
              </a:r>
            </a:p>
            <a:p>
              <a:pPr algn="ctr"/>
              <a:r>
                <a:rPr lang="ru-RU" sz="3200" b="1" i="1" dirty="0" smtClean="0">
                  <a:solidFill>
                    <a:srgbClr val="FF0000"/>
                  </a:solidFill>
                </a:rPr>
                <a:t>членами</a:t>
              </a:r>
              <a:r>
                <a:rPr lang="ru-RU" sz="3200" b="1" i="1" dirty="0">
                  <a:solidFill>
                    <a:srgbClr val="FF0000"/>
                  </a:solidFill>
                </a:rPr>
                <a:t> </a:t>
              </a:r>
              <a:r>
                <a:rPr lang="ru-RU" sz="3200" b="1" i="1" dirty="0" smtClean="0">
                  <a:solidFill>
                    <a:srgbClr val="FF0000"/>
                  </a:solidFill>
                </a:rPr>
                <a:t>ставится, если</a:t>
              </a:r>
            </a:p>
            <a:p>
              <a:pPr algn="ctr"/>
              <a:r>
                <a:rPr lang="ru-RU" sz="3200" b="1" i="1" dirty="0" smtClean="0">
                  <a:solidFill>
                    <a:srgbClr val="FF0000"/>
                  </a:solidFill>
                </a:rPr>
                <a:t> </a:t>
              </a:r>
              <a:r>
                <a:rPr lang="ru-RU" sz="3200" b="1" i="1" dirty="0">
                  <a:solidFill>
                    <a:srgbClr val="FF0000"/>
                  </a:solidFill>
                </a:rPr>
                <a:t> </a:t>
              </a:r>
              <a:r>
                <a:rPr lang="ru-RU" sz="3200" b="1" i="1" dirty="0" smtClean="0">
                  <a:solidFill>
                    <a:srgbClr val="FF0000"/>
                  </a:solidFill>
                </a:rPr>
                <a:t>однородные члены предложения </a:t>
              </a:r>
              <a:r>
                <a:rPr lang="ru-RU" sz="3200" b="1" i="1" dirty="0">
                  <a:solidFill>
                    <a:srgbClr val="FF0000"/>
                  </a:solidFill>
                </a:rPr>
                <a:t>стоят </a:t>
              </a:r>
              <a:r>
                <a:rPr lang="ru-RU" sz="3200" b="1" i="1" dirty="0">
                  <a:solidFill>
                    <a:srgbClr val="640000"/>
                  </a:solidFill>
                </a:rPr>
                <a:t>после обобщающего </a:t>
              </a:r>
              <a:r>
                <a:rPr lang="ru-RU" sz="3200" b="1" i="1" dirty="0" smtClean="0">
                  <a:solidFill>
                    <a:srgbClr val="640000"/>
                  </a:solidFill>
                </a:rPr>
                <a:t>                                                                      слова</a:t>
              </a:r>
              <a:endParaRPr lang="ru-RU" sz="3200" b="1" i="1" dirty="0">
                <a:solidFill>
                  <a:srgbClr val="64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286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5357" y="2492896"/>
            <a:ext cx="4359655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i="1" dirty="0" err="1" smtClean="0">
                <a:solidFill>
                  <a:srgbClr val="C00000"/>
                </a:solidFill>
              </a:rPr>
              <a:t>Стр</a:t>
            </a:r>
            <a:r>
              <a:rPr lang="ru-RU" sz="6000" b="1" i="1" dirty="0" smtClean="0">
                <a:solidFill>
                  <a:srgbClr val="C00000"/>
                </a:solidFill>
              </a:rPr>
              <a:t> 163,</a:t>
            </a:r>
          </a:p>
          <a:p>
            <a:pPr algn="ctr"/>
            <a:r>
              <a:rPr lang="ru-RU" sz="6000" b="1" i="1" dirty="0" err="1" smtClean="0">
                <a:solidFill>
                  <a:srgbClr val="C00000"/>
                </a:solidFill>
              </a:rPr>
              <a:t>Упр</a:t>
            </a:r>
            <a:r>
              <a:rPr lang="ru-RU" sz="6000" b="1" i="1" dirty="0" smtClean="0">
                <a:solidFill>
                  <a:srgbClr val="C00000"/>
                </a:solidFill>
              </a:rPr>
              <a:t> №378,</a:t>
            </a:r>
          </a:p>
          <a:p>
            <a:pPr algn="ctr"/>
            <a:r>
              <a:rPr lang="ru-RU" sz="3600" b="1" i="1" dirty="0" err="1" smtClean="0">
                <a:solidFill>
                  <a:srgbClr val="C00000"/>
                </a:solidFill>
              </a:rPr>
              <a:t>Грамматич,задание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2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самые новые картинки\учитель и ученики\fe2fffbd26a53bd80199a232307e4ad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4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3140968"/>
            <a:ext cx="49593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</a:rPr>
              <a:t>Урок окончен!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1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User\Desktop\самые новые картинки\корзинки и лукошки\kisspng-veggie-burger-vegetable-basket-fruit-clip-art-vegetable-basket-cliparts-5aad2f5e3ddd45.93889379152129929425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0553"/>
            <a:ext cx="2915816" cy="239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43408"/>
            <a:ext cx="9144000" cy="460851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658757"/>
            <a:ext cx="3089180" cy="31863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04448" y="1196752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772816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79304" y="1772816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1772816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0112" y="2434535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2420888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4448" y="2420887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608" y="2996952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tx2"/>
                </a:solidFill>
              </a:rPr>
              <a:t>,</a:t>
            </a:r>
            <a:endParaRPr lang="ru-RU" sz="8000" dirty="0">
              <a:solidFill>
                <a:schemeClr val="tx2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5580112" y="2249577"/>
            <a:ext cx="648072" cy="675367"/>
          </a:xfrm>
          <a:prstGeom prst="donut">
            <a:avLst>
              <a:gd name="adj" fmla="val 111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2771292" y="3420290"/>
            <a:ext cx="648072" cy="675367"/>
          </a:xfrm>
          <a:prstGeom prst="donut">
            <a:avLst>
              <a:gd name="adj" fmla="val 111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22546" y="4307230"/>
            <a:ext cx="24581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К   </a:t>
            </a:r>
            <a:r>
              <a:rPr lang="ru-RU" sz="4000" b="1" dirty="0" err="1" smtClean="0">
                <a:solidFill>
                  <a:schemeClr val="tx2"/>
                </a:solidFill>
              </a:rPr>
              <a:t>ртошка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6700" y="4221088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2812" y="4813573"/>
            <a:ext cx="20024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К   пуста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3888" y="4758243"/>
            <a:ext cx="4892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66488" y="5305334"/>
            <a:ext cx="25289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М   </a:t>
            </a:r>
            <a:r>
              <a:rPr lang="ru-RU" sz="4000" b="1" dirty="0" err="1" smtClean="0">
                <a:solidFill>
                  <a:schemeClr val="tx2"/>
                </a:solidFill>
              </a:rPr>
              <a:t>рковка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22724" y="5243778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67174" y="5745450"/>
            <a:ext cx="15306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Г   </a:t>
            </a:r>
            <a:r>
              <a:rPr lang="ru-RU" sz="4000" b="1" dirty="0" err="1" smtClean="0">
                <a:solidFill>
                  <a:schemeClr val="tx2"/>
                </a:solidFill>
              </a:rPr>
              <a:t>рох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06700" y="5683894"/>
            <a:ext cx="514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самые новые картинки\26июля2018\7c310d20dbdeb84da661427484656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3" y="0"/>
            <a:ext cx="971476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9169" y="2276872"/>
            <a:ext cx="626806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Знаки препинания</a:t>
            </a:r>
          </a:p>
          <a:p>
            <a:pPr algn="ctr"/>
            <a:r>
              <a:rPr lang="ru-RU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 однородных членах.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предложений.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206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4176713" y="1121834"/>
            <a:ext cx="13862051" cy="43201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6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9" y="1316568"/>
            <a:ext cx="2689225" cy="534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9023"/>
            <a:ext cx="640871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Сегодня на уроке мы: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— 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повторим,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что такое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однородные члены предложения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— научимся определять однородные члены предложения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- Потренируемся правильно расставлять знаки препинания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427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самые новые картинки\26июля2018\6aa5fb683e22dc506df22a7f4a3316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75656" y="3420289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1. Запятая ставится при перечислении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48815" y="3140968"/>
            <a:ext cx="6524797" cy="233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</a:t>
            </a:r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О, О,  О</a:t>
            </a:r>
            <a:endParaRPr lang="ru-RU" sz="8800" b="1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751885" y="4746094"/>
            <a:ext cx="11043454" cy="2643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2. Запятая ставится, если союз И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при однородных членах повторяется: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/>
            </a:r>
            <a:b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endParaRPr lang="ru-RU" dirty="0" smtClean="0"/>
          </a:p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4897779"/>
            <a:ext cx="8532441" cy="233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</a:t>
            </a:r>
            <a:r>
              <a:rPr lang="ru-RU" sz="7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О, и О, и О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98406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самые новые картинки\26июля2018\6aa5fb683e22dc506df22a7f4a3316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71600" y="3239374"/>
            <a:ext cx="7772400" cy="1857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3. Запятая всегда ставится перед союзами а, но.</a:t>
            </a:r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495956" y="4653136"/>
            <a:ext cx="8072494" cy="25003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8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О, а О</a:t>
            </a:r>
          </a:p>
          <a:p>
            <a:r>
              <a:rPr lang="ru-RU" sz="8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О, но О</a:t>
            </a:r>
          </a:p>
          <a:p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35597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09007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3318763" y="2636912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66770" y="2270482"/>
            <a:ext cx="6735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88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.</a:t>
            </a:r>
            <a:endParaRPr lang="ru-RU" sz="88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0" y="1557232"/>
            <a:ext cx="6735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88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.</a:t>
            </a:r>
            <a:endParaRPr lang="ru-RU" sz="88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0475" y="1818842"/>
            <a:ext cx="336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</a:rPr>
              <a:t>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79985" y="2635994"/>
            <a:ext cx="336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К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8782646" y="2589827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1115616" y="3315905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50946" y="3097658"/>
            <a:ext cx="6735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88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.</a:t>
            </a:r>
            <a:endParaRPr lang="ru-RU" sz="8800" b="1" dirty="0">
              <a:solidFill>
                <a:srgbClr val="00B050"/>
              </a:solidFill>
            </a:endParaRPr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683568" y="4869160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7541419" y="4869159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25541" y="4233861"/>
            <a:ext cx="724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В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19" name="Text Box 31"/>
          <p:cNvSpPr txBox="1">
            <a:spLocks noChangeArrowheads="1"/>
          </p:cNvSpPr>
          <p:nvPr/>
        </p:nvSpPr>
        <p:spPr bwMode="auto">
          <a:xfrm>
            <a:off x="6228184" y="1900675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20" name="Text Box 31"/>
          <p:cNvSpPr txBox="1">
            <a:spLocks noChangeArrowheads="1"/>
          </p:cNvSpPr>
          <p:nvPr/>
        </p:nvSpPr>
        <p:spPr bwMode="auto">
          <a:xfrm>
            <a:off x="3454054" y="3337984"/>
            <a:ext cx="3978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 dirty="0">
                <a:solidFill>
                  <a:srgbClr val="00B050"/>
                </a:solidFill>
              </a:rPr>
              <a:t>,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5908" y="3392511"/>
            <a:ext cx="4203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-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8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6" grpId="0"/>
      <p:bldP spid="6" grpId="1"/>
      <p:bldP spid="9" grpId="0"/>
      <p:bldP spid="10" grpId="0"/>
      <p:bldP spid="11" grpId="0"/>
      <p:bldP spid="14" grpId="0"/>
      <p:bldP spid="15" grpId="0"/>
      <p:bldP spid="16" grpId="0"/>
      <p:bldP spid="8" grpId="0"/>
      <p:bldP spid="19" grpId="0"/>
      <p:bldP spid="2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самые новые картинки\карандаши\3ef9a97ffd1080c3005fc565f626a0d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3"/>
            <a:ext cx="9150896" cy="852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1825788"/>
            <a:ext cx="45059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радовали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8095" y="3301627"/>
            <a:ext cx="59209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>надвинулась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5580112" y="2124597"/>
            <a:ext cx="689553" cy="1088379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авая круглая скобка 6"/>
          <p:cNvSpPr/>
          <p:nvPr/>
        </p:nvSpPr>
        <p:spPr>
          <a:xfrm rot="5400000">
            <a:off x="3390736" y="1391943"/>
            <a:ext cx="379799" cy="3134856"/>
          </a:xfrm>
          <a:prstGeom prst="rightBracket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Арка 8"/>
          <p:cNvSpPr/>
          <p:nvPr/>
        </p:nvSpPr>
        <p:spPr>
          <a:xfrm>
            <a:off x="2048486" y="1638318"/>
            <a:ext cx="1478672" cy="849190"/>
          </a:xfrm>
          <a:prstGeom prst="blockArc">
            <a:avLst>
              <a:gd name="adj1" fmla="val 10488332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оловина рамки 9"/>
          <p:cNvSpPr/>
          <p:nvPr/>
        </p:nvSpPr>
        <p:spPr>
          <a:xfrm rot="2532768">
            <a:off x="5045416" y="2006842"/>
            <a:ext cx="617629" cy="526634"/>
          </a:xfrm>
          <a:prstGeom prst="halfFrame">
            <a:avLst>
              <a:gd name="adj1" fmla="val 19351"/>
              <a:gd name="adj2" fmla="val 24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2532768">
            <a:off x="3908914" y="1982376"/>
            <a:ext cx="563137" cy="514887"/>
          </a:xfrm>
          <a:prstGeom prst="halfFrame">
            <a:avLst>
              <a:gd name="adj1" fmla="val 19351"/>
              <a:gd name="adj2" fmla="val 24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6186703" y="3536687"/>
            <a:ext cx="689553" cy="1088379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авая круглая скобка 13"/>
          <p:cNvSpPr/>
          <p:nvPr/>
        </p:nvSpPr>
        <p:spPr>
          <a:xfrm rot="5400000">
            <a:off x="3696350" y="2561541"/>
            <a:ext cx="384036" cy="3743014"/>
          </a:xfrm>
          <a:prstGeom prst="rightBracket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Арка 14"/>
          <p:cNvSpPr/>
          <p:nvPr/>
        </p:nvSpPr>
        <p:spPr>
          <a:xfrm>
            <a:off x="3307738" y="3207592"/>
            <a:ext cx="1840326" cy="849190"/>
          </a:xfrm>
          <a:prstGeom prst="blockArc">
            <a:avLst>
              <a:gd name="adj1" fmla="val 10488332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оловина рамки 10"/>
          <p:cNvSpPr/>
          <p:nvPr/>
        </p:nvSpPr>
        <p:spPr>
          <a:xfrm>
            <a:off x="1979712" y="3501008"/>
            <a:ext cx="1478672" cy="426659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оловина рамки 16"/>
          <p:cNvSpPr/>
          <p:nvPr/>
        </p:nvSpPr>
        <p:spPr>
          <a:xfrm rot="2532768">
            <a:off x="5729749" y="3451019"/>
            <a:ext cx="617629" cy="526634"/>
          </a:xfrm>
          <a:prstGeom prst="halfFrame">
            <a:avLst>
              <a:gd name="adj1" fmla="val 19351"/>
              <a:gd name="adj2" fmla="val 24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оловина рамки 17"/>
          <p:cNvSpPr/>
          <p:nvPr/>
        </p:nvSpPr>
        <p:spPr>
          <a:xfrm rot="2532768">
            <a:off x="5197609" y="3440987"/>
            <a:ext cx="617766" cy="564444"/>
          </a:xfrm>
          <a:prstGeom prst="halfFrame">
            <a:avLst>
              <a:gd name="adj1" fmla="val 19351"/>
              <a:gd name="adj2" fmla="val 24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оловина рамки 18"/>
          <p:cNvSpPr/>
          <p:nvPr/>
        </p:nvSpPr>
        <p:spPr>
          <a:xfrm rot="2532768">
            <a:off x="6862221" y="3405913"/>
            <a:ext cx="888573" cy="814141"/>
          </a:xfrm>
          <a:prstGeom prst="halfFrame">
            <a:avLst>
              <a:gd name="adj1" fmla="val 19351"/>
              <a:gd name="adj2" fmla="val 24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оловина рамки 19"/>
          <p:cNvSpPr/>
          <p:nvPr/>
        </p:nvSpPr>
        <p:spPr>
          <a:xfrm rot="2532768">
            <a:off x="4442832" y="2012714"/>
            <a:ext cx="563137" cy="514887"/>
          </a:xfrm>
          <a:prstGeom prst="halfFrame">
            <a:avLst>
              <a:gd name="adj1" fmla="val 19351"/>
              <a:gd name="adj2" fmla="val 24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79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1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50985" y="1606148"/>
            <a:ext cx="8843768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" indent="0" algn="ctr">
              <a:buNone/>
            </a:pPr>
            <a: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Если стоят однородные члены</a:t>
            </a:r>
            <a:b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Их запятой раздели непременно:</a:t>
            </a:r>
            <a:b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Дети рисуют, играют, сидят,</a:t>
            </a:r>
            <a:b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0" i="0" u="none" strike="noStrike" kern="0" cap="none" spc="0" normalizeH="0" baseline="0" noProof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Спорят, смеются, поют, говорят.</a:t>
            </a:r>
            <a:endParaRPr lang="ru-RU" sz="48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8194" name="Picture 2" descr="C:\Users\User\Desktop\самые новые картинки\shkolniki_2\_43633-34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387968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самые новые картинки\shkolniki_2\pupil_20(4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4349866"/>
            <a:ext cx="3289890" cy="238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Desktop\самые новые картинки\shkolniki_3\schoolchildren_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94484" y="26114"/>
            <a:ext cx="1675519" cy="186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User\Desktop\самые новые картинки\shkolniki_3\schoolchildren_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8099" y="53792"/>
            <a:ext cx="1669645" cy="197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авно 5"/>
          <p:cNvSpPr/>
          <p:nvPr/>
        </p:nvSpPr>
        <p:spPr>
          <a:xfrm>
            <a:off x="1835696" y="3717032"/>
            <a:ext cx="2808312" cy="28803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вно 11"/>
          <p:cNvSpPr/>
          <p:nvPr/>
        </p:nvSpPr>
        <p:spPr>
          <a:xfrm>
            <a:off x="4175957" y="3717032"/>
            <a:ext cx="2808312" cy="28803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вно 12"/>
          <p:cNvSpPr/>
          <p:nvPr/>
        </p:nvSpPr>
        <p:spPr>
          <a:xfrm>
            <a:off x="6516216" y="3717032"/>
            <a:ext cx="2077532" cy="271264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вно 13"/>
          <p:cNvSpPr/>
          <p:nvPr/>
        </p:nvSpPr>
        <p:spPr>
          <a:xfrm>
            <a:off x="-36512" y="4414769"/>
            <a:ext cx="2808312" cy="28803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Равно 14"/>
          <p:cNvSpPr/>
          <p:nvPr/>
        </p:nvSpPr>
        <p:spPr>
          <a:xfrm>
            <a:off x="2202466" y="4414769"/>
            <a:ext cx="2945598" cy="28803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Равно 15"/>
          <p:cNvSpPr/>
          <p:nvPr/>
        </p:nvSpPr>
        <p:spPr>
          <a:xfrm>
            <a:off x="4829231" y="4474305"/>
            <a:ext cx="1883061" cy="28803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вно 16"/>
          <p:cNvSpPr/>
          <p:nvPr/>
        </p:nvSpPr>
        <p:spPr>
          <a:xfrm>
            <a:off x="6335688" y="4462264"/>
            <a:ext cx="2808312" cy="288032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78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fc5b6f2edbe0767a54b6ee151e06433526db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255</Words>
  <Application>Microsoft Office PowerPoint</Application>
  <PresentationFormat>Экран (4:3)</PresentationFormat>
  <Paragraphs>104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Переставьте схемы к нужному предложению</vt:lpstr>
      <vt:lpstr>Презентация PowerPoint</vt:lpstr>
      <vt:lpstr>Упражнение № 377</vt:lpstr>
      <vt:lpstr>Прочтите последнее предложение: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30</cp:revision>
  <dcterms:created xsi:type="dcterms:W3CDTF">2020-03-22T15:37:01Z</dcterms:created>
  <dcterms:modified xsi:type="dcterms:W3CDTF">2020-03-25T13:47:31Z</dcterms:modified>
</cp:coreProperties>
</file>