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1" r:id="rId16"/>
    <p:sldId id="272" r:id="rId17"/>
    <p:sldId id="270" r:id="rId18"/>
  </p:sldIdLst>
  <p:sldSz cx="9144000" cy="6858000" type="screen4x3"/>
  <p:notesSz cx="6858000" cy="9144000"/>
  <p:embeddedFontLst>
    <p:embeddedFont>
      <p:font typeface="Stylo"/>
      <p:bold r:id="rId19"/>
    </p:embeddedFont>
  </p:embeddedFontLst>
  <p:custDataLst>
    <p:tags r:id="rId20"/>
  </p:custData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894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78000" y="1757363"/>
            <a:ext cx="5899150" cy="2387600"/>
          </a:xfrm>
        </p:spPr>
        <p:txBody>
          <a:bodyPr anchor="b"/>
          <a:lstStyle>
            <a:lvl1pPr algn="ctr">
              <a:defRPr sz="60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5100" y="4437063"/>
            <a:ext cx="4972050" cy="11430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431F-6565-42F2-8068-3D075B2D0FB1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DCF8-F2EE-42BF-8225-6453628B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946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431F-6565-42F2-8068-3D075B2D0FB1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DCF8-F2EE-42BF-8225-6453628B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62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431F-6565-42F2-8068-3D075B2D0FB1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DCF8-F2EE-42BF-8225-6453628B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609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431F-6565-42F2-8068-3D075B2D0FB1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DCF8-F2EE-42BF-8225-6453628B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549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431F-6565-42F2-8068-3D075B2D0FB1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DCF8-F2EE-42BF-8225-6453628B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209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431F-6565-42F2-8068-3D075B2D0FB1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DCF8-F2EE-42BF-8225-6453628B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407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431F-6565-42F2-8068-3D075B2D0FB1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DCF8-F2EE-42BF-8225-6453628B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18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431F-6565-42F2-8068-3D075B2D0FB1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DCF8-F2EE-42BF-8225-6453628B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591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431F-6565-42F2-8068-3D075B2D0FB1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DCF8-F2EE-42BF-8225-6453628B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1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431F-6565-42F2-8068-3D075B2D0FB1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DCF8-F2EE-42BF-8225-6453628B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238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431F-6565-42F2-8068-3D075B2D0FB1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DCF8-F2EE-42BF-8225-6453628B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843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 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0431F-6565-42F2-8068-3D075B2D0FB1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BDCF8-F2EE-42BF-8225-6453628B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468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effectLst>
            <a:glow rad="114300">
              <a:schemeClr val="tx1">
                <a:alpha val="34000"/>
              </a:schemeClr>
            </a:glo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2854" y="3780611"/>
            <a:ext cx="6999963" cy="1197736"/>
          </a:xfrm>
        </p:spPr>
        <p:txBody>
          <a:bodyPr>
            <a:noAutofit/>
          </a:bodyPr>
          <a:lstStyle/>
          <a:p>
            <a:r>
              <a:rPr lang="ru-RU" sz="7200" dirty="0" smtClean="0"/>
              <a:t>Урок </a:t>
            </a:r>
            <a:br>
              <a:rPr lang="ru-RU" sz="7200" dirty="0" smtClean="0"/>
            </a:br>
            <a:r>
              <a:rPr lang="ru-RU" sz="7200" dirty="0" smtClean="0"/>
              <a:t>русского языка</a:t>
            </a:r>
            <a:br>
              <a:rPr lang="ru-RU" sz="7200" dirty="0" smtClean="0"/>
            </a:br>
            <a:r>
              <a:rPr lang="ru-RU" sz="7200" dirty="0" smtClean="0"/>
              <a:t>в 4 классе </a:t>
            </a:r>
            <a:br>
              <a:rPr lang="ru-RU" sz="7200" dirty="0" smtClean="0"/>
            </a:b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84604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0892" y="820616"/>
            <a:ext cx="6822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Многозначные слова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1630" y="1881499"/>
            <a:ext cx="3012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Прямое значение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82243" y="1882987"/>
            <a:ext cx="35958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Переносное значение</a:t>
            </a:r>
            <a:endParaRPr lang="ru-RU" sz="2800" b="1" dirty="0">
              <a:solidFill>
                <a:schemeClr val="bg1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 bwMode="auto">
          <a:xfrm>
            <a:off x="2411760" y="2333945"/>
            <a:ext cx="0" cy="648072"/>
          </a:xfrm>
          <a:prstGeom prst="straightConnector1">
            <a:avLst/>
          </a:prstGeom>
          <a:noFill/>
          <a:ln w="76200" cap="flat" cmpd="sng" algn="ctr">
            <a:solidFill>
              <a:srgbClr val="0070C0"/>
            </a:solidFill>
            <a:prstDash val="solid"/>
            <a:headEnd type="none" w="med" len="me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6" name="Прямая со стрелкой 5"/>
          <p:cNvCxnSpPr/>
          <p:nvPr/>
        </p:nvCxnSpPr>
        <p:spPr bwMode="auto">
          <a:xfrm>
            <a:off x="6913421" y="2286980"/>
            <a:ext cx="0" cy="648072"/>
          </a:xfrm>
          <a:prstGeom prst="straightConnector1">
            <a:avLst/>
          </a:prstGeom>
          <a:noFill/>
          <a:ln w="76200" cap="flat" cmpd="sng" algn="ctr">
            <a:solidFill>
              <a:srgbClr val="0070C0"/>
            </a:solidFill>
            <a:prstDash val="solid"/>
            <a:headEnd type="none" w="med" len="me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7" name="Прямая со стрелкой 6"/>
          <p:cNvCxnSpPr/>
          <p:nvPr/>
        </p:nvCxnSpPr>
        <p:spPr bwMode="auto">
          <a:xfrm flipH="1">
            <a:off x="3622431" y="1496525"/>
            <a:ext cx="715107" cy="386462"/>
          </a:xfrm>
          <a:prstGeom prst="straightConnector1">
            <a:avLst/>
          </a:prstGeom>
          <a:noFill/>
          <a:ln w="76200" cap="flat" cmpd="sng" algn="ctr">
            <a:solidFill>
              <a:srgbClr val="0070C0"/>
            </a:solidFill>
            <a:prstDash val="solid"/>
            <a:headEnd type="none" w="med" len="me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0" name="Прямая со стрелкой 9"/>
          <p:cNvCxnSpPr/>
          <p:nvPr/>
        </p:nvCxnSpPr>
        <p:spPr bwMode="auto">
          <a:xfrm>
            <a:off x="5791135" y="1498158"/>
            <a:ext cx="820680" cy="456656"/>
          </a:xfrm>
          <a:prstGeom prst="straightConnector1">
            <a:avLst/>
          </a:prstGeom>
          <a:noFill/>
          <a:ln w="76200" cap="flat" cmpd="sng" algn="ctr">
            <a:solidFill>
              <a:srgbClr val="0070C0"/>
            </a:solidFill>
            <a:prstDash val="solid"/>
            <a:headEnd type="none" w="med" len="me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13" name="Прямоугольник 12"/>
          <p:cNvSpPr/>
          <p:nvPr/>
        </p:nvSpPr>
        <p:spPr>
          <a:xfrm>
            <a:off x="4939648" y="2825260"/>
            <a:ext cx="36810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Переносит 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часть прямого значения 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другой предмет </a:t>
            </a:r>
          </a:p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(признак, действие)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 какому-либо сходству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3503" y="2982017"/>
            <a:ext cx="3868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Прямо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указывает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предмет 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(признак, действие)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67648" y="446788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Дождевое облако</a:t>
            </a:r>
          </a:p>
          <a:p>
            <a:pPr algn="ctr"/>
            <a:r>
              <a:rPr lang="ru-RU" sz="24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золотая цепочка</a:t>
            </a:r>
          </a:p>
          <a:p>
            <a:pPr algn="ctr"/>
            <a:r>
              <a:rPr lang="ru-RU" sz="24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костёр горит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446788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облако </a:t>
            </a:r>
            <a:r>
              <a:rPr lang="ru-RU" sz="24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пыли</a:t>
            </a:r>
          </a:p>
          <a:p>
            <a:pPr algn="ctr"/>
            <a:r>
              <a:rPr lang="ru-RU" sz="2400" b="1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золотые </a:t>
            </a:r>
            <a:r>
              <a:rPr lang="ru-RU" sz="24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руки</a:t>
            </a:r>
          </a:p>
          <a:p>
            <a:pPr algn="ctr"/>
            <a:r>
              <a:rPr lang="ru-RU" sz="24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заря</a:t>
            </a:r>
            <a:r>
              <a:rPr lang="ru-RU" sz="2400" b="1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горит</a:t>
            </a:r>
          </a:p>
        </p:txBody>
      </p:sp>
    </p:spTree>
    <p:extLst>
      <p:ext uri="{BB962C8B-B14F-4D97-AF65-F5344CB8AC3E}">
        <p14:creationId xmlns:p14="http://schemas.microsoft.com/office/powerpoint/2010/main" val="224910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18" y="717457"/>
            <a:ext cx="3915418" cy="5877272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1438955" y="1999873"/>
            <a:ext cx="2982664" cy="1008112"/>
            <a:chOff x="1013272" y="1700808"/>
            <a:chExt cx="2736304" cy="100811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1013272" y="1700808"/>
              <a:ext cx="2736304" cy="1008112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115616" y="1777172"/>
              <a:ext cx="255954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rgbClr val="0070C0"/>
                  </a:solidFill>
                </a:rPr>
                <a:t>Холодная</a:t>
              </a:r>
              <a:endParaRPr lang="ru-RU" sz="44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309570" y="1461937"/>
            <a:ext cx="3240360" cy="2117519"/>
            <a:chOff x="4931698" y="1182108"/>
            <a:chExt cx="3240360" cy="2117519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4931698" y="1182108"/>
              <a:ext cx="3240360" cy="211751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663686" y="1235368"/>
              <a:ext cx="1776384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i="1" dirty="0"/>
                <a:t>п</a:t>
              </a:r>
              <a:r>
                <a:rPr lang="ru-RU" sz="4000" i="1" dirty="0" smtClean="0"/>
                <a:t>огода</a:t>
              </a:r>
            </a:p>
            <a:p>
              <a:r>
                <a:rPr lang="ru-RU" sz="4000" i="1" dirty="0" smtClean="0"/>
                <a:t>вода</a:t>
              </a:r>
            </a:p>
            <a:p>
              <a:r>
                <a:rPr lang="ru-RU" sz="4000" i="1" dirty="0" smtClean="0"/>
                <a:t>улыбка</a:t>
              </a:r>
              <a:endParaRPr lang="ru-RU" sz="4000" i="1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685315" y="3775355"/>
            <a:ext cx="2736304" cy="1008112"/>
            <a:chOff x="1042244" y="3775355"/>
            <a:chExt cx="2736304" cy="1008112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1042244" y="3775355"/>
              <a:ext cx="2736304" cy="1008112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08433" y="3894691"/>
              <a:ext cx="194598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4400" b="1" dirty="0" smtClean="0">
                  <a:solidFill>
                    <a:srgbClr val="0070C0"/>
                  </a:solidFill>
                </a:rPr>
                <a:t>Пустые</a:t>
              </a:r>
              <a:endParaRPr lang="ru-RU" sz="44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309570" y="3820993"/>
            <a:ext cx="3240360" cy="2117519"/>
            <a:chOff x="4931698" y="3768087"/>
            <a:chExt cx="3240360" cy="2117519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4931698" y="3768087"/>
              <a:ext cx="3240360" cy="211751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363746" y="3857350"/>
              <a:ext cx="2517036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i="1" dirty="0" smtClean="0"/>
                <a:t>тарелки</a:t>
              </a:r>
            </a:p>
            <a:p>
              <a:r>
                <a:rPr lang="ru-RU" sz="4000" i="1" dirty="0"/>
                <a:t>о</a:t>
              </a:r>
              <a:r>
                <a:rPr lang="ru-RU" sz="4000" i="1" dirty="0" smtClean="0"/>
                <a:t>бещания</a:t>
              </a:r>
            </a:p>
            <a:p>
              <a:r>
                <a:rPr lang="ru-RU" sz="4000" i="1" dirty="0" smtClean="0"/>
                <a:t>разговоры</a:t>
              </a:r>
              <a:endParaRPr lang="ru-RU" sz="4000" i="1" dirty="0"/>
            </a:p>
          </p:txBody>
        </p:sp>
      </p:grpSp>
      <p:cxnSp>
        <p:nvCxnSpPr>
          <p:cNvPr id="27" name="Прямая со стрелкой 26"/>
          <p:cNvCxnSpPr/>
          <p:nvPr/>
        </p:nvCxnSpPr>
        <p:spPr>
          <a:xfrm>
            <a:off x="4414092" y="2546901"/>
            <a:ext cx="1475482" cy="612069"/>
          </a:xfrm>
          <a:prstGeom prst="straightConnector1">
            <a:avLst/>
          </a:prstGeom>
          <a:ln w="76200">
            <a:solidFill>
              <a:srgbClr val="0070C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340506" y="4285935"/>
            <a:ext cx="1475140" cy="602939"/>
          </a:xfrm>
          <a:prstGeom prst="straightConnector1">
            <a:avLst/>
          </a:prstGeom>
          <a:ln w="76200">
            <a:solidFill>
              <a:srgbClr val="0070C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4241574" y="4335183"/>
            <a:ext cx="1500044" cy="1200685"/>
          </a:xfrm>
          <a:prstGeom prst="straightConnector1">
            <a:avLst/>
          </a:prstGeom>
          <a:ln w="76200">
            <a:solidFill>
              <a:srgbClr val="0070C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US" dirty="0" smtClean="0"/>
              <a:t>© InfoUrok.ru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488815" y="717457"/>
            <a:ext cx="7136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Определите слова с переносным значением</a:t>
            </a:r>
            <a:endParaRPr lang="ru-RU" sz="24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39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377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18" y="717457"/>
            <a:ext cx="3915418" cy="5877272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1683607" y="1538789"/>
            <a:ext cx="2649907" cy="1608569"/>
            <a:chOff x="261380" y="1538789"/>
            <a:chExt cx="2736304" cy="1608569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261380" y="1538789"/>
              <a:ext cx="2736304" cy="1008112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2456" y="1700808"/>
              <a:ext cx="2510293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400" b="1" dirty="0">
                  <a:solidFill>
                    <a:srgbClr val="0070C0"/>
                  </a:solidFill>
                </a:rPr>
                <a:t>Живая</a:t>
              </a:r>
            </a:p>
            <a:p>
              <a:pPr algn="ctr"/>
              <a:endParaRPr lang="ru-RU" sz="44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149267" y="1271499"/>
            <a:ext cx="3240360" cy="2117519"/>
            <a:chOff x="4465873" y="1271499"/>
            <a:chExt cx="3240360" cy="211751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4465873" y="1271499"/>
              <a:ext cx="3240360" cy="2117519"/>
            </a:xfrm>
            <a:prstGeom prst="roundRect">
              <a:avLst/>
            </a:prstGeom>
            <a:grpFill/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931698" y="1360762"/>
              <a:ext cx="204254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i="1" dirty="0"/>
                <a:t>рыба</a:t>
              </a:r>
            </a:p>
            <a:p>
              <a:r>
                <a:rPr lang="ru-RU" sz="4000" i="1" dirty="0"/>
                <a:t>природа</a:t>
              </a:r>
            </a:p>
            <a:p>
              <a:r>
                <a:rPr lang="ru-RU" sz="4000" i="1" dirty="0"/>
                <a:t>речь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835811" y="3616908"/>
            <a:ext cx="2736304" cy="1008112"/>
            <a:chOff x="1290790" y="3775355"/>
            <a:chExt cx="2736304" cy="1008112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1290790" y="3775355"/>
              <a:ext cx="2736304" cy="1008112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44775" y="3908830"/>
              <a:ext cx="206659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4400" b="1" dirty="0" smtClean="0">
                  <a:solidFill>
                    <a:srgbClr val="0070C0"/>
                  </a:solidFill>
                </a:rPr>
                <a:t>Мягкий</a:t>
              </a:r>
              <a:endParaRPr lang="ru-RU" sz="44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239954" y="3823590"/>
            <a:ext cx="3240360" cy="2117519"/>
            <a:chOff x="4556560" y="3823590"/>
            <a:chExt cx="3240360" cy="211751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4556560" y="3823590"/>
              <a:ext cx="3240360" cy="2117519"/>
            </a:xfrm>
            <a:prstGeom prst="roundRect">
              <a:avLst/>
            </a:prstGeom>
            <a:grpFill/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17561" y="3850769"/>
              <a:ext cx="2345514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i="1" dirty="0"/>
                <a:t>хлеб</a:t>
              </a:r>
            </a:p>
            <a:p>
              <a:r>
                <a:rPr lang="ru-RU" sz="4000" i="1" dirty="0"/>
                <a:t>характер</a:t>
              </a:r>
            </a:p>
            <a:p>
              <a:r>
                <a:rPr lang="ru-RU" sz="4000" i="1" dirty="0"/>
                <a:t>ковёр</a:t>
              </a:r>
            </a:p>
          </p:txBody>
        </p:sp>
      </p:grpSp>
      <p:cxnSp>
        <p:nvCxnSpPr>
          <p:cNvPr id="27" name="Прямая со стрелкой 26"/>
          <p:cNvCxnSpPr/>
          <p:nvPr/>
        </p:nvCxnSpPr>
        <p:spPr>
          <a:xfrm>
            <a:off x="4049536" y="2232137"/>
            <a:ext cx="1729289" cy="780694"/>
          </a:xfrm>
          <a:prstGeom prst="straightConnector1">
            <a:avLst/>
          </a:prstGeom>
          <a:ln w="76200">
            <a:solidFill>
              <a:srgbClr val="0070C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333514" y="4323550"/>
            <a:ext cx="1445311" cy="602939"/>
          </a:xfrm>
          <a:prstGeom prst="straightConnector1">
            <a:avLst/>
          </a:prstGeom>
          <a:ln w="76200">
            <a:solidFill>
              <a:srgbClr val="0070C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US" dirty="0" smtClean="0"/>
              <a:t>© InfoUrok.ru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833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User\Desktop\unnam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463" y="609600"/>
            <a:ext cx="2103467" cy="162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92923" y="774665"/>
            <a:ext cx="4477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Работа по учебнику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15364" y="1472500"/>
            <a:ext cx="44326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err="1" smtClean="0">
                <a:solidFill>
                  <a:schemeClr val="bg1"/>
                </a:solidFill>
              </a:rPr>
              <a:t>Стр</a:t>
            </a:r>
            <a:r>
              <a:rPr lang="ru-RU" sz="3600" b="1" i="1" dirty="0" smtClean="0">
                <a:solidFill>
                  <a:schemeClr val="bg1"/>
                </a:solidFill>
              </a:rPr>
              <a:t> 166</a:t>
            </a:r>
          </a:p>
          <a:p>
            <a:pPr algn="ctr"/>
            <a:r>
              <a:rPr lang="ru-RU" sz="3600" b="1" i="1" dirty="0" smtClean="0">
                <a:solidFill>
                  <a:schemeClr val="bg1"/>
                </a:solidFill>
              </a:rPr>
              <a:t>Упражнение № 384</a:t>
            </a:r>
            <a:endParaRPr lang="ru-RU" sz="3600" b="1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7709" y="2860430"/>
            <a:ext cx="8005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Железный стержень – </a:t>
            </a:r>
            <a:r>
              <a:rPr lang="ru-RU" sz="2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железный</a:t>
            </a: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характер</a:t>
            </a:r>
            <a:endParaRPr lang="ru-RU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709" y="3355885"/>
            <a:ext cx="5496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Язык ребенка– </a:t>
            </a:r>
            <a:r>
              <a:rPr lang="ru-RU" sz="2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язык </a:t>
            </a: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пламени</a:t>
            </a:r>
            <a:endParaRPr lang="ru-RU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7709" y="3879105"/>
            <a:ext cx="6162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Мягкая подушка– </a:t>
            </a:r>
            <a:r>
              <a:rPr lang="ru-RU" sz="2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мягкая </a:t>
            </a: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улыбка</a:t>
            </a:r>
            <a:endParaRPr lang="ru-RU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7709" y="4402325"/>
            <a:ext cx="54959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Плоды дерева– </a:t>
            </a:r>
            <a:r>
              <a:rPr lang="ru-RU" sz="2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плоды </a:t>
            </a: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труда</a:t>
            </a:r>
            <a:endParaRPr lang="ru-RU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10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22" y="408477"/>
            <a:ext cx="8299939" cy="6095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540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7815" y="2227385"/>
            <a:ext cx="28107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Золотые руки</a:t>
            </a:r>
            <a:endParaRPr lang="ru-RU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54506" y="2227385"/>
            <a:ext cx="3472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олотые монеты</a:t>
            </a:r>
            <a:endParaRPr lang="ru-RU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0246" y="2933856"/>
            <a:ext cx="3410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олотые колосья</a:t>
            </a:r>
            <a:endParaRPr lang="ru-RU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05582" y="2933856"/>
            <a:ext cx="3309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олотые слитки</a:t>
            </a:r>
            <a:endParaRPr lang="ru-RU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75812" y="3754471"/>
            <a:ext cx="31303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олотое кольцо</a:t>
            </a:r>
            <a:endParaRPr lang="ru-RU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C:\Users\User\Desktop\новенькие шаблоны\375d8c876a3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658" y="2488995"/>
            <a:ext cx="2874831" cy="430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59169" y="1033193"/>
            <a:ext cx="195117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Прямое</a:t>
            </a:r>
            <a:endParaRPr lang="ru-RU" sz="36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3338" y="1059764"/>
            <a:ext cx="294664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Переносное</a:t>
            </a:r>
            <a:endParaRPr lang="ru-RU" sz="36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75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809 0.03819 L 0.09809 0.01875 C 0.09809 0.00995 0.17361 4.44444E-6 0.23524 4.44444E-6 L 0.37257 4.44444E-6 " pathEditMode="relative" rAng="0" ptsTypes="FfFF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15" y="-192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9259E-6 L -5.55556E-7 -0.01482 C -5.55556E-7 -0.02153 0.10399 -0.0294 0.18889 -0.0294 L 0.37813 -0.0294 " pathEditMode="relative" rAng="0" ptsTypes="FfFF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6" y="-148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4444E-6 L -0.39236 -0.0083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18" y="-41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42431 -0.0085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15" y="-44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65 0.0081 L 0.07361 -0.02593 C 0.07326 -0.03982 -0.00053 -0.05394 -0.06007 -0.0507 L -0.19167 -0.04306 " pathEditMode="relative" rAng="-141067" ptsTypes="FfFF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16" y="-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User\Desktop\910592b45dbe6128d294d079337e19d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0944" y="526256"/>
            <a:ext cx="2398103" cy="2095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29352" y="708522"/>
            <a:ext cx="47275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</a:rPr>
              <a:t>Домашнее задание</a:t>
            </a:r>
            <a:endParaRPr lang="ru-RU" sz="4000" b="1" i="1" dirty="0">
              <a:solidFill>
                <a:schemeClr val="bg1"/>
              </a:solidFill>
            </a:endParaRPr>
          </a:p>
        </p:txBody>
      </p:sp>
      <p:pic>
        <p:nvPicPr>
          <p:cNvPr id="6153" name="Picture 9" descr="C:\Users\User\Desktop\новенькие шаблоны\375d8c876a3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338" y="1416408"/>
            <a:ext cx="6119447" cy="556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33237" y="1573945"/>
            <a:ext cx="308449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i="1" dirty="0" err="1" smtClean="0">
                <a:solidFill>
                  <a:schemeClr val="bg1"/>
                </a:solidFill>
              </a:rPr>
              <a:t>Стр</a:t>
            </a:r>
            <a:r>
              <a:rPr lang="ru-RU" sz="4400" b="1" i="1" dirty="0" smtClean="0">
                <a:solidFill>
                  <a:schemeClr val="bg1"/>
                </a:solidFill>
              </a:rPr>
              <a:t> 166</a:t>
            </a:r>
          </a:p>
          <a:p>
            <a:pPr algn="ctr"/>
            <a:r>
              <a:rPr lang="ru-RU" sz="4400" b="1" i="1" dirty="0" err="1" smtClean="0">
                <a:solidFill>
                  <a:schemeClr val="bg1"/>
                </a:solidFill>
              </a:rPr>
              <a:t>Упр</a:t>
            </a:r>
            <a:r>
              <a:rPr lang="ru-RU" sz="4400" b="1" i="1" dirty="0" smtClean="0">
                <a:solidFill>
                  <a:schemeClr val="bg1"/>
                </a:solidFill>
              </a:rPr>
              <a:t> № 385</a:t>
            </a:r>
            <a:endParaRPr lang="ru-RU" sz="4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34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домашнего задания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54" y="1383323"/>
            <a:ext cx="8166667" cy="4829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70584" y="2376717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96728" y="2377389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08624" y="2365666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48279" y="2377389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63250" y="2779713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0" y="2782613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3646" y="2790764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0" y="3197332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47560" y="3197331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50134" y="3619361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62965" y="3658939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08624" y="3669994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Кольцо 4"/>
          <p:cNvSpPr/>
          <p:nvPr/>
        </p:nvSpPr>
        <p:spPr>
          <a:xfrm>
            <a:off x="7477613" y="4498088"/>
            <a:ext cx="259888" cy="449050"/>
          </a:xfrm>
          <a:prstGeom prst="donut">
            <a:avLst>
              <a:gd name="adj" fmla="val 783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46933" y="4514220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99778" y="4923692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25662" y="4939990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07557" y="4943729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57783" y="4514220"/>
            <a:ext cx="397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6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63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5" grpId="0" animBg="1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112" y="517526"/>
            <a:ext cx="7886700" cy="1325563"/>
          </a:xfrm>
        </p:spPr>
        <p:txBody>
          <a:bodyPr/>
          <a:lstStyle/>
          <a:p>
            <a:r>
              <a:rPr lang="ru-RU" dirty="0" smtClean="0"/>
              <a:t>Грамматическое задание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26123" y="1691752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err="1" smtClean="0">
                <a:solidFill>
                  <a:srgbClr val="92D050"/>
                </a:solidFill>
              </a:rPr>
              <a:t>сущ</a:t>
            </a:r>
            <a:endParaRPr lang="ru-RU" sz="2400" b="1" i="1" dirty="0">
              <a:solidFill>
                <a:srgbClr val="92D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2461" y="1699846"/>
            <a:ext cx="8146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92D050"/>
                </a:solidFill>
              </a:rPr>
              <a:t>прил.</a:t>
            </a:r>
            <a:endParaRPr lang="ru-RU" sz="2400" b="1" i="1" dirty="0">
              <a:solidFill>
                <a:srgbClr val="92D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40922" y="1716034"/>
            <a:ext cx="8146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92D050"/>
                </a:solidFill>
              </a:rPr>
              <a:t>прил.</a:t>
            </a:r>
            <a:endParaRPr lang="ru-RU" sz="2400" b="1" i="1" dirty="0">
              <a:solidFill>
                <a:srgbClr val="92D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86952" y="1724964"/>
            <a:ext cx="756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92D050"/>
                </a:solidFill>
              </a:rPr>
              <a:t>сущ.</a:t>
            </a:r>
            <a:endParaRPr lang="ru-RU" sz="2400" b="1" i="1" dirty="0">
              <a:solidFill>
                <a:srgbClr val="92D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69477" y="1703475"/>
            <a:ext cx="901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92D050"/>
                </a:solidFill>
              </a:rPr>
              <a:t>мест</a:t>
            </a:r>
            <a:endParaRPr lang="ru-RU" sz="2400" b="1" i="1" dirty="0">
              <a:solidFill>
                <a:srgbClr val="92D050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5136742" y="2751310"/>
            <a:ext cx="1404735" cy="1194901"/>
          </a:xfrm>
          <a:prstGeom prst="frame">
            <a:avLst>
              <a:gd name="adj1" fmla="val 85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91835" y="2887096"/>
            <a:ext cx="4361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зацветают</a:t>
            </a:r>
            <a:endParaRPr lang="ru-RU" sz="54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446" y="2165140"/>
            <a:ext cx="7917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Май – это настоящий весенний праздник.</a:t>
            </a:r>
            <a:endParaRPr lang="ru-RU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Арка 14"/>
          <p:cNvSpPr/>
          <p:nvPr/>
        </p:nvSpPr>
        <p:spPr>
          <a:xfrm>
            <a:off x="3044232" y="2782866"/>
            <a:ext cx="1699990" cy="633046"/>
          </a:xfrm>
          <a:prstGeom prst="blockArc">
            <a:avLst>
              <a:gd name="adj1" fmla="val 10488332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оловина рамки 15"/>
          <p:cNvSpPr/>
          <p:nvPr/>
        </p:nvSpPr>
        <p:spPr>
          <a:xfrm>
            <a:off x="1979712" y="2976537"/>
            <a:ext cx="1185519" cy="309418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оловина рамки 16"/>
          <p:cNvSpPr/>
          <p:nvPr/>
        </p:nvSpPr>
        <p:spPr>
          <a:xfrm rot="2532768">
            <a:off x="4751838" y="2946457"/>
            <a:ext cx="378289" cy="343164"/>
          </a:xfrm>
          <a:prstGeom prst="halfFrame">
            <a:avLst>
              <a:gd name="adj1" fmla="val 23012"/>
              <a:gd name="adj2" fmla="val 293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равая круглая скобка 17"/>
          <p:cNvSpPr/>
          <p:nvPr/>
        </p:nvSpPr>
        <p:spPr>
          <a:xfrm rot="5400000">
            <a:off x="3405632" y="2302211"/>
            <a:ext cx="384036" cy="3011631"/>
          </a:xfrm>
          <a:prstGeom prst="rightBracket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283753" y="4443046"/>
            <a:ext cx="21595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черная</a:t>
            </a:r>
            <a:endParaRPr lang="ru-RU" sz="44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85358" y="4242991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43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 animBg="1"/>
      <p:bldP spid="12" grpId="0"/>
      <p:bldP spid="13" grpId="0"/>
      <p:bldP spid="15" grpId="0" animBg="1"/>
      <p:bldP spid="16" grpId="0" animBg="1"/>
      <p:bldP spid="17" grpId="0" animBg="1"/>
      <p:bldP spid="18" grpId="0" animBg="1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78953" y="1652954"/>
            <a:ext cx="21595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черная</a:t>
            </a:r>
            <a:endParaRPr lang="ru-RU" sz="44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32373" y="1452899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44665" y="1667037"/>
            <a:ext cx="23150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4000" b="1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прилаг</a:t>
            </a:r>
            <a:endParaRPr lang="ru-RU" sz="40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7138" y="2447403"/>
            <a:ext cx="11833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Н. ф</a:t>
            </a:r>
            <a:endParaRPr lang="ru-RU" sz="36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72875" y="2459126"/>
            <a:ext cx="20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(какой?)</a:t>
            </a:r>
            <a:endParaRPr lang="ru-RU" sz="36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25208" y="2446245"/>
            <a:ext cx="19479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черный</a:t>
            </a:r>
            <a:endParaRPr lang="ru-RU" sz="36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84751" y="3219214"/>
            <a:ext cx="22801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Пост.пр</a:t>
            </a:r>
            <a:r>
              <a:rPr lang="ru-RU" sz="36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6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44766" y="3844665"/>
            <a:ext cx="28203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Непост.пр</a:t>
            </a:r>
            <a:r>
              <a:rPr lang="ru-RU" sz="36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6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43318" y="3865948"/>
            <a:ext cx="21659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lang="ru-RU" sz="3600" b="1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ен.род</a:t>
            </a:r>
            <a:r>
              <a:rPr lang="ru-RU" sz="36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36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85410" y="3860464"/>
            <a:ext cx="12579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3600" b="1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д.ч</a:t>
            </a:r>
            <a:r>
              <a:rPr lang="ru-RU" sz="36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36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09296" y="3865545"/>
            <a:ext cx="13837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Им.п</a:t>
            </a:r>
            <a:r>
              <a:rPr lang="ru-RU" sz="36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36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22924" y="4468607"/>
            <a:ext cx="28652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Синт.роль</a:t>
            </a:r>
            <a:r>
              <a:rPr lang="ru-RU" sz="36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6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85410" y="4454669"/>
            <a:ext cx="2039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(какая?)</a:t>
            </a:r>
            <a:endParaRPr lang="ru-RU" sz="36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24814" y="4433437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черная</a:t>
            </a:r>
            <a:endParaRPr lang="ru-RU" sz="36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олилиния: фигура 47">
            <a:extLst>
              <a:ext uri="{FF2B5EF4-FFF2-40B4-BE49-F238E27FC236}">
                <a16:creationId xmlns="" xmlns:a16="http://schemas.microsoft.com/office/drawing/2014/main" id="{94CB79DF-765A-494C-9C05-54F9C2767C33}"/>
              </a:ext>
            </a:extLst>
          </p:cNvPr>
          <p:cNvSpPr/>
          <p:nvPr/>
        </p:nvSpPr>
        <p:spPr>
          <a:xfrm>
            <a:off x="5907817" y="4986710"/>
            <a:ext cx="1606675" cy="186113"/>
          </a:xfrm>
          <a:custGeom>
            <a:avLst/>
            <a:gdLst>
              <a:gd name="connsiteX0" fmla="*/ 0 w 1810327"/>
              <a:gd name="connsiteY0" fmla="*/ 101600 h 175636"/>
              <a:gd name="connsiteX1" fmla="*/ 46182 w 1810327"/>
              <a:gd name="connsiteY1" fmla="*/ 83127 h 175636"/>
              <a:gd name="connsiteX2" fmla="*/ 129309 w 1810327"/>
              <a:gd name="connsiteY2" fmla="*/ 27709 h 175636"/>
              <a:gd name="connsiteX3" fmla="*/ 157018 w 1810327"/>
              <a:gd name="connsiteY3" fmla="*/ 9236 h 175636"/>
              <a:gd name="connsiteX4" fmla="*/ 184727 w 1810327"/>
              <a:gd name="connsiteY4" fmla="*/ 0 h 175636"/>
              <a:gd name="connsiteX5" fmla="*/ 258618 w 1810327"/>
              <a:gd name="connsiteY5" fmla="*/ 9236 h 175636"/>
              <a:gd name="connsiteX6" fmla="*/ 295564 w 1810327"/>
              <a:gd name="connsiteY6" fmla="*/ 55418 h 175636"/>
              <a:gd name="connsiteX7" fmla="*/ 323273 w 1810327"/>
              <a:gd name="connsiteY7" fmla="*/ 73891 h 175636"/>
              <a:gd name="connsiteX8" fmla="*/ 397164 w 1810327"/>
              <a:gd name="connsiteY8" fmla="*/ 120073 h 175636"/>
              <a:gd name="connsiteX9" fmla="*/ 424873 w 1810327"/>
              <a:gd name="connsiteY9" fmla="*/ 129309 h 175636"/>
              <a:gd name="connsiteX10" fmla="*/ 452582 w 1810327"/>
              <a:gd name="connsiteY10" fmla="*/ 138545 h 175636"/>
              <a:gd name="connsiteX11" fmla="*/ 544946 w 1810327"/>
              <a:gd name="connsiteY11" fmla="*/ 110836 h 175636"/>
              <a:gd name="connsiteX12" fmla="*/ 628073 w 1810327"/>
              <a:gd name="connsiteY12" fmla="*/ 64655 h 175636"/>
              <a:gd name="connsiteX13" fmla="*/ 701964 w 1810327"/>
              <a:gd name="connsiteY13" fmla="*/ 36945 h 175636"/>
              <a:gd name="connsiteX14" fmla="*/ 738909 w 1810327"/>
              <a:gd name="connsiteY14" fmla="*/ 46182 h 175636"/>
              <a:gd name="connsiteX15" fmla="*/ 766618 w 1810327"/>
              <a:gd name="connsiteY15" fmla="*/ 64655 h 175636"/>
              <a:gd name="connsiteX16" fmla="*/ 803564 w 1810327"/>
              <a:gd name="connsiteY16" fmla="*/ 120073 h 175636"/>
              <a:gd name="connsiteX17" fmla="*/ 831273 w 1810327"/>
              <a:gd name="connsiteY17" fmla="*/ 138545 h 175636"/>
              <a:gd name="connsiteX18" fmla="*/ 849746 w 1810327"/>
              <a:gd name="connsiteY18" fmla="*/ 166255 h 175636"/>
              <a:gd name="connsiteX19" fmla="*/ 942109 w 1810327"/>
              <a:gd name="connsiteY19" fmla="*/ 166255 h 175636"/>
              <a:gd name="connsiteX20" fmla="*/ 969818 w 1810327"/>
              <a:gd name="connsiteY20" fmla="*/ 157018 h 175636"/>
              <a:gd name="connsiteX21" fmla="*/ 988291 w 1810327"/>
              <a:gd name="connsiteY21" fmla="*/ 129309 h 175636"/>
              <a:gd name="connsiteX22" fmla="*/ 1016000 w 1810327"/>
              <a:gd name="connsiteY22" fmla="*/ 110836 h 175636"/>
              <a:gd name="connsiteX23" fmla="*/ 1062182 w 1810327"/>
              <a:gd name="connsiteY23" fmla="*/ 73891 h 175636"/>
              <a:gd name="connsiteX24" fmla="*/ 1089891 w 1810327"/>
              <a:gd name="connsiteY24" fmla="*/ 55418 h 175636"/>
              <a:gd name="connsiteX25" fmla="*/ 1145309 w 1810327"/>
              <a:gd name="connsiteY25" fmla="*/ 36945 h 175636"/>
              <a:gd name="connsiteX26" fmla="*/ 1200727 w 1810327"/>
              <a:gd name="connsiteY26" fmla="*/ 46182 h 175636"/>
              <a:gd name="connsiteX27" fmla="*/ 1246909 w 1810327"/>
              <a:gd name="connsiteY27" fmla="*/ 92364 h 175636"/>
              <a:gd name="connsiteX28" fmla="*/ 1274618 w 1810327"/>
              <a:gd name="connsiteY28" fmla="*/ 110836 h 175636"/>
              <a:gd name="connsiteX29" fmla="*/ 1283855 w 1810327"/>
              <a:gd name="connsiteY29" fmla="*/ 138545 h 175636"/>
              <a:gd name="connsiteX30" fmla="*/ 1339273 w 1810327"/>
              <a:gd name="connsiteY30" fmla="*/ 175491 h 175636"/>
              <a:gd name="connsiteX31" fmla="*/ 1385455 w 1810327"/>
              <a:gd name="connsiteY31" fmla="*/ 166255 h 175636"/>
              <a:gd name="connsiteX32" fmla="*/ 1468582 w 1810327"/>
              <a:gd name="connsiteY32" fmla="*/ 110836 h 175636"/>
              <a:gd name="connsiteX33" fmla="*/ 1496291 w 1810327"/>
              <a:gd name="connsiteY33" fmla="*/ 92364 h 175636"/>
              <a:gd name="connsiteX34" fmla="*/ 1551709 w 1810327"/>
              <a:gd name="connsiteY34" fmla="*/ 73891 h 175636"/>
              <a:gd name="connsiteX35" fmla="*/ 1644073 w 1810327"/>
              <a:gd name="connsiteY35" fmla="*/ 83127 h 175636"/>
              <a:gd name="connsiteX36" fmla="*/ 1699491 w 1810327"/>
              <a:gd name="connsiteY36" fmla="*/ 120073 h 175636"/>
              <a:gd name="connsiteX37" fmla="*/ 1717964 w 1810327"/>
              <a:gd name="connsiteY37" fmla="*/ 147782 h 175636"/>
              <a:gd name="connsiteX38" fmla="*/ 1773382 w 1810327"/>
              <a:gd name="connsiteY38" fmla="*/ 166255 h 175636"/>
              <a:gd name="connsiteX39" fmla="*/ 1810327 w 1810327"/>
              <a:gd name="connsiteY39" fmla="*/ 175491 h 175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810327" h="175636">
                <a:moveTo>
                  <a:pt x="0" y="101600"/>
                </a:moveTo>
                <a:cubicBezTo>
                  <a:pt x="15394" y="95442"/>
                  <a:pt x="31627" y="91066"/>
                  <a:pt x="46182" y="83127"/>
                </a:cubicBezTo>
                <a:cubicBezTo>
                  <a:pt x="46192" y="83122"/>
                  <a:pt x="115450" y="36948"/>
                  <a:pt x="129309" y="27709"/>
                </a:cubicBezTo>
                <a:cubicBezTo>
                  <a:pt x="138545" y="21551"/>
                  <a:pt x="146487" y="12746"/>
                  <a:pt x="157018" y="9236"/>
                </a:cubicBezTo>
                <a:lnTo>
                  <a:pt x="184727" y="0"/>
                </a:lnTo>
                <a:cubicBezTo>
                  <a:pt x="209357" y="3079"/>
                  <a:pt x="234671" y="2705"/>
                  <a:pt x="258618" y="9236"/>
                </a:cubicBezTo>
                <a:cubicBezTo>
                  <a:pt x="306016" y="22163"/>
                  <a:pt x="272653" y="26779"/>
                  <a:pt x="295564" y="55418"/>
                </a:cubicBezTo>
                <a:cubicBezTo>
                  <a:pt x="302499" y="64086"/>
                  <a:pt x="314037" y="67733"/>
                  <a:pt x="323273" y="73891"/>
                </a:cubicBezTo>
                <a:cubicBezTo>
                  <a:pt x="352547" y="117801"/>
                  <a:pt x="331215" y="98090"/>
                  <a:pt x="397164" y="120073"/>
                </a:cubicBezTo>
                <a:lnTo>
                  <a:pt x="424873" y="129309"/>
                </a:lnTo>
                <a:lnTo>
                  <a:pt x="452582" y="138545"/>
                </a:lnTo>
                <a:cubicBezTo>
                  <a:pt x="473236" y="133382"/>
                  <a:pt x="531453" y="119832"/>
                  <a:pt x="544946" y="110836"/>
                </a:cubicBezTo>
                <a:cubicBezTo>
                  <a:pt x="608465" y="68491"/>
                  <a:pt x="579302" y="80911"/>
                  <a:pt x="628073" y="64655"/>
                </a:cubicBezTo>
                <a:cubicBezTo>
                  <a:pt x="656738" y="45545"/>
                  <a:pt x="662018" y="36945"/>
                  <a:pt x="701964" y="36945"/>
                </a:cubicBezTo>
                <a:cubicBezTo>
                  <a:pt x="714658" y="36945"/>
                  <a:pt x="726594" y="43103"/>
                  <a:pt x="738909" y="46182"/>
                </a:cubicBezTo>
                <a:cubicBezTo>
                  <a:pt x="748145" y="52340"/>
                  <a:pt x="759308" y="56301"/>
                  <a:pt x="766618" y="64655"/>
                </a:cubicBezTo>
                <a:cubicBezTo>
                  <a:pt x="781238" y="81363"/>
                  <a:pt x="785091" y="107758"/>
                  <a:pt x="803564" y="120073"/>
                </a:cubicBezTo>
                <a:lnTo>
                  <a:pt x="831273" y="138545"/>
                </a:lnTo>
                <a:cubicBezTo>
                  <a:pt x="837431" y="147782"/>
                  <a:pt x="841078" y="159320"/>
                  <a:pt x="849746" y="166255"/>
                </a:cubicBezTo>
                <a:cubicBezTo>
                  <a:pt x="874170" y="185795"/>
                  <a:pt x="921343" y="169221"/>
                  <a:pt x="942109" y="166255"/>
                </a:cubicBezTo>
                <a:cubicBezTo>
                  <a:pt x="951345" y="163176"/>
                  <a:pt x="962215" y="163100"/>
                  <a:pt x="969818" y="157018"/>
                </a:cubicBezTo>
                <a:cubicBezTo>
                  <a:pt x="978486" y="150083"/>
                  <a:pt x="980442" y="137158"/>
                  <a:pt x="988291" y="129309"/>
                </a:cubicBezTo>
                <a:cubicBezTo>
                  <a:pt x="996140" y="121460"/>
                  <a:pt x="1006764" y="116994"/>
                  <a:pt x="1016000" y="110836"/>
                </a:cubicBezTo>
                <a:cubicBezTo>
                  <a:pt x="1047141" y="64125"/>
                  <a:pt x="1017568" y="96198"/>
                  <a:pt x="1062182" y="73891"/>
                </a:cubicBezTo>
                <a:cubicBezTo>
                  <a:pt x="1072111" y="68927"/>
                  <a:pt x="1079747" y="59927"/>
                  <a:pt x="1089891" y="55418"/>
                </a:cubicBezTo>
                <a:cubicBezTo>
                  <a:pt x="1107685" y="47510"/>
                  <a:pt x="1145309" y="36945"/>
                  <a:pt x="1145309" y="36945"/>
                </a:cubicBezTo>
                <a:cubicBezTo>
                  <a:pt x="1163782" y="40024"/>
                  <a:pt x="1182961" y="40260"/>
                  <a:pt x="1200727" y="46182"/>
                </a:cubicBezTo>
                <a:cubicBezTo>
                  <a:pt x="1237676" y="58499"/>
                  <a:pt x="1222276" y="67731"/>
                  <a:pt x="1246909" y="92364"/>
                </a:cubicBezTo>
                <a:cubicBezTo>
                  <a:pt x="1254758" y="100213"/>
                  <a:pt x="1265382" y="104679"/>
                  <a:pt x="1274618" y="110836"/>
                </a:cubicBezTo>
                <a:cubicBezTo>
                  <a:pt x="1277697" y="120072"/>
                  <a:pt x="1276971" y="131661"/>
                  <a:pt x="1283855" y="138545"/>
                </a:cubicBezTo>
                <a:cubicBezTo>
                  <a:pt x="1299554" y="154244"/>
                  <a:pt x="1339273" y="175491"/>
                  <a:pt x="1339273" y="175491"/>
                </a:cubicBezTo>
                <a:cubicBezTo>
                  <a:pt x="1354667" y="172412"/>
                  <a:pt x="1371163" y="172751"/>
                  <a:pt x="1385455" y="166255"/>
                </a:cubicBezTo>
                <a:cubicBezTo>
                  <a:pt x="1385457" y="166254"/>
                  <a:pt x="1454726" y="120073"/>
                  <a:pt x="1468582" y="110836"/>
                </a:cubicBezTo>
                <a:cubicBezTo>
                  <a:pt x="1477818" y="104679"/>
                  <a:pt x="1485760" y="95874"/>
                  <a:pt x="1496291" y="92364"/>
                </a:cubicBezTo>
                <a:lnTo>
                  <a:pt x="1551709" y="73891"/>
                </a:lnTo>
                <a:cubicBezTo>
                  <a:pt x="1582497" y="76970"/>
                  <a:pt x="1614540" y="73898"/>
                  <a:pt x="1644073" y="83127"/>
                </a:cubicBezTo>
                <a:cubicBezTo>
                  <a:pt x="1665264" y="89749"/>
                  <a:pt x="1699491" y="120073"/>
                  <a:pt x="1699491" y="120073"/>
                </a:cubicBezTo>
                <a:cubicBezTo>
                  <a:pt x="1705649" y="129309"/>
                  <a:pt x="1708551" y="141899"/>
                  <a:pt x="1717964" y="147782"/>
                </a:cubicBezTo>
                <a:cubicBezTo>
                  <a:pt x="1734476" y="158102"/>
                  <a:pt x="1754909" y="160097"/>
                  <a:pt x="1773382" y="166255"/>
                </a:cubicBezTo>
                <a:cubicBezTo>
                  <a:pt x="1804011" y="176465"/>
                  <a:pt x="1791355" y="175491"/>
                  <a:pt x="1810327" y="175491"/>
                </a:cubicBezTo>
              </a:path>
            </a:pathLst>
          </a:cu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1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" grpId="0"/>
      <p:bldP spid="3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54215" y="844062"/>
            <a:ext cx="30364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Тема урока</a:t>
            </a:r>
            <a:r>
              <a:rPr lang="ru-RU" sz="4000" dirty="0" smtClean="0">
                <a:solidFill>
                  <a:schemeClr val="bg1"/>
                </a:solidFill>
              </a:rPr>
              <a:t>: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6698" y="1688124"/>
            <a:ext cx="7871001" cy="258532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Слово. </a:t>
            </a:r>
          </a:p>
          <a:p>
            <a:pPr algn="ctr"/>
            <a:r>
              <a:rPr lang="ru-RU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Прямое и переносное </a:t>
            </a:r>
          </a:p>
          <a:p>
            <a:pPr algn="ctr"/>
            <a:r>
              <a:rPr lang="ru-RU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значение слов.</a:t>
            </a:r>
            <a:endParaRPr lang="ru-RU" sz="5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21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milk_PNG1276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945" y="3570043"/>
            <a:ext cx="2160372" cy="242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0_ee401_51f3a79f_ori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037" y="983424"/>
            <a:ext cx="3036534" cy="379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retsept-blinov-skachat-besplatno-i-oladikov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37" y="1389182"/>
            <a:ext cx="3378378" cy="191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Без названия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72" y="360110"/>
            <a:ext cx="8088735" cy="587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User\Desktop\новенькие шаблоны\0105622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096" y="3140422"/>
            <a:ext cx="3105904" cy="344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26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6430" y="744305"/>
            <a:ext cx="733864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Когда мы переносим названия с одного предмета (признака, действия) на другой по сходству, имеющемуся у этих предметов, то новые значения слов мы называем </a:t>
            </a:r>
            <a:r>
              <a:rPr lang="ru-RU" sz="2800" b="1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переносными</a:t>
            </a:r>
            <a:r>
              <a:rPr lang="ru-RU" sz="28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30769" y="3200512"/>
            <a:ext cx="54629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Слово в переносном значении мы воспринимаем через другой образ </a:t>
            </a:r>
            <a:r>
              <a:rPr lang="ru-RU" dirty="0"/>
              <a:t>. </a:t>
            </a:r>
          </a:p>
        </p:txBody>
      </p:sp>
      <p:pic>
        <p:nvPicPr>
          <p:cNvPr id="3074" name="Picture 2" descr="C:\Users\User\Desktop\новенькие шаблоны\31 - копия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31" y="3041597"/>
            <a:ext cx="3118338" cy="358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0062" y="4831692"/>
            <a:ext cx="55450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 </a:t>
            </a:r>
            <a:r>
              <a:rPr lang="ru-RU" sz="3200" b="1" i="1" dirty="0">
                <a:solidFill>
                  <a:srgbClr val="FFFF00"/>
                </a:solidFill>
              </a:rPr>
              <a:t>Железный </a:t>
            </a:r>
            <a:r>
              <a:rPr lang="ru-RU" sz="3200" b="1" i="1" dirty="0">
                <a:solidFill>
                  <a:schemeClr val="bg1"/>
                </a:solidFill>
              </a:rPr>
              <a:t>характер — это характер </a:t>
            </a:r>
            <a:r>
              <a:rPr lang="ru-RU" sz="3200" i="1" dirty="0">
                <a:solidFill>
                  <a:schemeClr val="bg1"/>
                </a:solidFill>
              </a:rPr>
              <a:t>твёрдый</a:t>
            </a:r>
            <a:r>
              <a:rPr lang="ru-RU" sz="3200" b="1" i="1" dirty="0">
                <a:solidFill>
                  <a:schemeClr val="bg1"/>
                </a:solidFill>
              </a:rPr>
              <a:t>, как железо.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66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4032" y="597876"/>
            <a:ext cx="73116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Слово, имеющее несколько значений, </a:t>
            </a:r>
          </a:p>
          <a:p>
            <a:r>
              <a:rPr lang="ru-RU" sz="3200" b="1" i="1" dirty="0" smtClean="0">
                <a:solidFill>
                  <a:schemeClr val="bg1"/>
                </a:solidFill>
              </a:rPr>
              <a:t>называется </a:t>
            </a:r>
            <a:r>
              <a:rPr lang="ru-RU" sz="4000" b="1" i="1" dirty="0" smtClean="0">
                <a:solidFill>
                  <a:srgbClr val="FFFF00"/>
                </a:solidFill>
              </a:rPr>
              <a:t>многозначным</a:t>
            </a:r>
            <a:endParaRPr lang="ru-RU" sz="4000" b="1" i="1" dirty="0">
              <a:solidFill>
                <a:srgbClr val="FFFF00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35"/>
          <a:stretch/>
        </p:blipFill>
        <p:spPr bwMode="auto">
          <a:xfrm>
            <a:off x="764260" y="3005229"/>
            <a:ext cx="3162971" cy="3347106"/>
          </a:xfrm>
          <a:prstGeom prst="rect">
            <a:avLst/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78" y="3033063"/>
            <a:ext cx="3413207" cy="3319272"/>
          </a:xfrm>
          <a:prstGeom prst="rect">
            <a:avLst/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3496903" y="1729934"/>
            <a:ext cx="2076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плывут</a:t>
            </a:r>
            <a:endParaRPr lang="ru-RU" sz="3600" b="1" i="1" dirty="0"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446" y="2488195"/>
            <a:ext cx="1451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корабли</a:t>
            </a:r>
            <a:endParaRPr lang="ru-RU" sz="24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1200" y="2488195"/>
            <a:ext cx="1252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облака</a:t>
            </a:r>
            <a:endParaRPr lang="ru-RU" sz="24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64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522" y="820616"/>
            <a:ext cx="2356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бежит</a:t>
            </a:r>
            <a:endParaRPr lang="ru-RU" sz="4400" b="1" i="1" dirty="0"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User\Desktop\36831073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53" y="2566116"/>
            <a:ext cx="2545739" cy="2545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Clock-clip-art-free-clipart-images-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926" y="2785527"/>
            <a:ext cx="1805354" cy="210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смешное-животное-с-пре-посы-кой-ан-шафта-во-опа-а-733882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461" y="2729766"/>
            <a:ext cx="2696308" cy="23820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8554" y="1944793"/>
            <a:ext cx="2043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человек</a:t>
            </a:r>
            <a:endParaRPr lang="ru-RU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83082" y="1896339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река</a:t>
            </a:r>
            <a:endParaRPr lang="ru-RU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64926" y="1895100"/>
            <a:ext cx="1611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время</a:t>
            </a:r>
            <a:endParaRPr lang="ru-RU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6431" y="5212304"/>
            <a:ext cx="1167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прямое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9037" y="5247473"/>
            <a:ext cx="1667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переносное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83949" y="5224027"/>
            <a:ext cx="1667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переносное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11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4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2326ecfdc4dd7f9d33c1bab80691063ba6c1fe9"/>
</p:tagLst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954F72"/>
      </a:folHlink>
    </a:clrScheme>
    <a:fontScheme name="Custom 8">
      <a:majorFont>
        <a:latin typeface="Stylo"/>
        <a:ea typeface=""/>
        <a:cs typeface=""/>
      </a:majorFont>
      <a:minorFont>
        <a:latin typeface="Styl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595</TotalTime>
  <Words>262</Words>
  <Application>Microsoft Office PowerPoint</Application>
  <PresentationFormat>Экран (4:3)</PresentationFormat>
  <Paragraphs>115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Stylo</vt:lpstr>
      <vt:lpstr>Office Theme</vt:lpstr>
      <vt:lpstr>Урок  русского языка в 4 классе  </vt:lpstr>
      <vt:lpstr>Проверка домашнего задания</vt:lpstr>
      <vt:lpstr>Грамматическое задание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Inna Manchak</dc:creator>
  <cp:lastModifiedBy>Пользователь</cp:lastModifiedBy>
  <cp:revision>38</cp:revision>
  <dcterms:created xsi:type="dcterms:W3CDTF">2018-08-17T12:31:30Z</dcterms:created>
  <dcterms:modified xsi:type="dcterms:W3CDTF">2020-03-24T22:26:38Z</dcterms:modified>
</cp:coreProperties>
</file>