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97" r:id="rId4"/>
    <p:sldMasterId id="2147483709" r:id="rId5"/>
    <p:sldMasterId id="2147483721" r:id="rId6"/>
    <p:sldMasterId id="2147483733" r:id="rId7"/>
    <p:sldMasterId id="2147483745" r:id="rId8"/>
  </p:sldMasterIdLst>
  <p:notesMasterIdLst>
    <p:notesMasterId r:id="rId29"/>
  </p:notesMasterIdLst>
  <p:sldIdLst>
    <p:sldId id="256" r:id="rId9"/>
    <p:sldId id="258" r:id="rId10"/>
    <p:sldId id="259" r:id="rId11"/>
    <p:sldId id="265" r:id="rId12"/>
    <p:sldId id="264" r:id="rId13"/>
    <p:sldId id="257" r:id="rId14"/>
    <p:sldId id="261" r:id="rId15"/>
    <p:sldId id="270" r:id="rId16"/>
    <p:sldId id="274" r:id="rId17"/>
    <p:sldId id="273" r:id="rId18"/>
    <p:sldId id="272" r:id="rId19"/>
    <p:sldId id="271" r:id="rId20"/>
    <p:sldId id="262" r:id="rId21"/>
    <p:sldId id="260" r:id="rId22"/>
    <p:sldId id="263" r:id="rId23"/>
    <p:sldId id="267" r:id="rId24"/>
    <p:sldId id="268" r:id="rId25"/>
    <p:sldId id="275" r:id="rId26"/>
    <p:sldId id="266" r:id="rId27"/>
    <p:sldId id="276" r:id="rId28"/>
  </p:sldIdLst>
  <p:sldSz cx="9144000" cy="6858000" type="screen4x3"/>
  <p:notesSz cx="6858000" cy="9144000"/>
  <p:custDataLst>
    <p:tags r:id="rId3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68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7F165-A00B-4594-A3AE-B15BFAEBDA5E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405B9C-53F6-450B-A1B0-13198C11D6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36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63175FCE-CBB6-43F6-B90B-318CE064FB25}" type="slidenum">
              <a:rPr lang="ru-RU">
                <a:solidFill>
                  <a:prstClr val="black"/>
                </a:solidFill>
              </a:rPr>
              <a:pPr eaLnBrk="1" hangingPunct="1"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CF358A9F-F187-41B5-889F-6634740BAAA7}" type="slidenum">
              <a:rPr lang="ru-RU">
                <a:solidFill>
                  <a:prstClr val="black"/>
                </a:solidFill>
              </a:rPr>
              <a:pPr eaLnBrk="1" hangingPunct="1"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B7BEABD7-3A05-4538-BF77-1C56D8ACA867}" type="slidenum">
              <a:rPr lang="ru-RU">
                <a:solidFill>
                  <a:prstClr val="black"/>
                </a:solidFill>
              </a:rPr>
              <a:pPr eaLnBrk="1" hangingPunct="1"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F2A093F9-AFEF-4706-9AA8-39C11E624C41}" type="slidenum">
              <a:rPr lang="ru-RU">
                <a:solidFill>
                  <a:prstClr val="black"/>
                </a:solidFill>
              </a:rPr>
              <a:pPr eaLnBrk="1" hangingPunct="1"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959AA55C-9AF6-49F2-9E1A-014D8EA69312}" type="slidenum">
              <a:rPr lang="ru-RU">
                <a:solidFill>
                  <a:prstClr val="black"/>
                </a:solidFill>
              </a:rPr>
              <a:pPr eaLnBrk="1" hangingPunct="1"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218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489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273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365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verOverla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6" name="TextBox 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ln w="3175">
                    <a:solidFill>
                      <a:srgbClr val="D0CCB9">
                        <a:alpha val="60000"/>
                      </a:srgbClr>
                    </a:solidFill>
                  </a:ln>
                  <a:solidFill>
                    <a:srgbClr val="D0CCB9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D0CCB9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D0CCB9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9DEC6E8-454B-4CBA-A61C-0FC5E35A7BD6}" type="slidenum">
              <a:rPr lang="ru-RU">
                <a:solidFill>
                  <a:srgbClr val="D0CCB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0CC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1531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smtClean="0">
                  <a:solidFill>
                    <a:srgbClr val="948272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3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4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43E29-12C2-4D48-9C0A-2D1F8DE9DDC3}" type="slidenum">
              <a:rPr lang="ru-RU">
                <a:solidFill>
                  <a:srgbClr val="37302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373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8399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overOverla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2887663"/>
            <a:ext cx="6778625" cy="923925"/>
            <a:chOff x="1172584" y="1381459"/>
            <a:chExt cx="6779110" cy="923330"/>
          </a:xfrm>
        </p:grpSpPr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smtClean="0">
                  <a:solidFill>
                    <a:srgbClr val="948272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2033" y="1927207"/>
              <a:ext cx="3119661" cy="158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D5B7D-4281-492A-86EF-C6E10BDA8AB5}" type="slidenum">
              <a:rPr lang="ru-RU">
                <a:solidFill>
                  <a:srgbClr val="37302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373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291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smtClean="0">
                  <a:solidFill>
                    <a:srgbClr val="948272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B17EB-B95A-4338-BA0D-7873955E06A8}" type="slidenum">
              <a:rPr lang="ru-RU">
                <a:solidFill>
                  <a:srgbClr val="37302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373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9067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smtClean="0">
                  <a:solidFill>
                    <a:srgbClr val="948272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9" name="Straight Connector 16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7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6F301-95D9-4C55-8BFA-B7B73BC70C11}" type="slidenum">
              <a:rPr lang="ru-RU">
                <a:solidFill>
                  <a:srgbClr val="37302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373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8292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4" name="TextBox 3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smtClean="0">
                  <a:solidFill>
                    <a:srgbClr val="948272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5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2F47A-570A-40A7-BDE9-4D7781064BE7}" type="slidenum">
              <a:rPr lang="ru-RU">
                <a:solidFill>
                  <a:srgbClr val="37302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373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662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58A8E-6B0B-43AC-ADCF-D8B13BA3BCE2}" type="slidenum">
              <a:rPr lang="ru-RU">
                <a:solidFill>
                  <a:srgbClr val="37302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373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599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5069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54E2A-4E43-4B7F-8725-D14DF1C1EDDE}" type="slidenum">
              <a:rPr lang="ru-RU">
                <a:solidFill>
                  <a:srgbClr val="37302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373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4972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2556D-2E5A-4D67-8B67-CC792CFB4C06}" type="slidenum">
              <a:rPr lang="ru-RU">
                <a:solidFill>
                  <a:srgbClr val="37302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373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9546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smtClean="0">
                  <a:solidFill>
                    <a:srgbClr val="948272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5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6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B283A-9DF7-46F0-8138-B213E072C055}" type="slidenum">
              <a:rPr lang="ru-RU">
                <a:solidFill>
                  <a:srgbClr val="37302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373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1170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 rot="5400000">
            <a:off x="3908425" y="2881313"/>
            <a:ext cx="5481637" cy="922338"/>
            <a:chOff x="1815339" y="1381459"/>
            <a:chExt cx="5480154" cy="923330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4146745" y="1381458"/>
              <a:ext cx="87765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smtClean="0">
                  <a:solidFill>
                    <a:srgbClr val="948272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2"/>
            <p:cNvCxnSpPr/>
            <p:nvPr/>
          </p:nvCxnSpPr>
          <p:spPr>
            <a:xfrm flipH="1" flipV="1">
              <a:off x="1815339" y="1924967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3"/>
            <p:cNvCxnSpPr/>
            <p:nvPr/>
          </p:nvCxnSpPr>
          <p:spPr>
            <a:xfrm rot="10800000">
              <a:off x="4826011" y="1928146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E606A-6FAA-495B-91CE-50DF41761BEB}" type="slidenum">
              <a:rPr lang="ru-RU">
                <a:solidFill>
                  <a:srgbClr val="37302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373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889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7DD2D-C031-4835-AB68-BCA283F0FF15}" type="slidenum">
              <a:rPr lang="ru-RU">
                <a:solidFill>
                  <a:srgbClr val="37302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373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849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BE7A1-16D5-4CE8-90F9-6E700074FCA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04A7C-D755-40A6-A36B-A60812BD896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9594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E41E8-2ABE-4C61-B2E5-F522D126E6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8F748-0924-4660-AA26-C09D02D579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2191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1A2D7-F9C7-4CF0-BD05-A6E234766B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A37C2-A76B-45F7-9B22-67C122ACB90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241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BCF18-154E-47AF-9647-E836B9C0F1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1F558-D070-4D0B-BD94-F293CF78D8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1858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5084E-77D1-444B-9FB8-6476402F9D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3DB45-8BF5-4BFC-9886-263A4BD3AC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591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8251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B682B-75A2-45BB-B996-3B62A9DA2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F8D31-95F5-439F-98DB-AEE4919B14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6308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513D6-7AA1-4888-BEDD-867E6D0CB2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9AFC8-6B2F-4ED9-A6B8-C2CD1B1FEC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166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90F6D-569B-4783-A69E-5BDABDAE02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BA75D-ADE9-466C-A2CC-10B4A85650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03706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1A4E2-04F5-432E-886F-BD6F3DEB1B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10F3D-5E1F-4158-A626-9CE13E3661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1827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2F1B1-52E7-4F08-91CA-371A98A867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3F16F-9F0F-4517-BE69-E38D64E13F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35503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9581D-F77A-4928-A238-EFAA12C280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96F46-C39F-4F02-BBCA-B7F003317D7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39776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BE7A1-16D5-4CE8-90F9-6E700074FCA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04A7C-D755-40A6-A36B-A60812BD896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8264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E41E8-2ABE-4C61-B2E5-F522D126E6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8F748-0924-4660-AA26-C09D02D579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3928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1A2D7-F9C7-4CF0-BD05-A6E234766B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A37C2-A76B-45F7-9B22-67C122ACB90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51605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BCF18-154E-47AF-9647-E836B9C0F1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1F558-D070-4D0B-BD94-F293CF78D8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447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87326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5084E-77D1-444B-9FB8-6476402F9D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3DB45-8BF5-4BFC-9886-263A4BD3AC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7820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B682B-75A2-45BB-B996-3B62A9DA2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F8D31-95F5-439F-98DB-AEE4919B14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84764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513D6-7AA1-4888-BEDD-867E6D0CB2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9AFC8-6B2F-4ED9-A6B8-C2CD1B1FEC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78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90F6D-569B-4783-A69E-5BDABDAE02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BA75D-ADE9-466C-A2CC-10B4A85650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0653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1A4E2-04F5-432E-886F-BD6F3DEB1B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10F3D-5E1F-4158-A626-9CE13E3661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42126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2F1B1-52E7-4F08-91CA-371A98A867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3F16F-9F0F-4517-BE69-E38D64E13F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08588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9581D-F77A-4928-A238-EFAA12C280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96F46-C39F-4F02-BBCA-B7F003317D7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12251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BE7A1-16D5-4CE8-90F9-6E700074FCA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04A7C-D755-40A6-A36B-A60812BD896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10884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E41E8-2ABE-4C61-B2E5-F522D126E6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8F748-0924-4660-AA26-C09D02D579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0218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1A2D7-F9C7-4CF0-BD05-A6E234766B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A37C2-A76B-45F7-9B22-67C122ACB90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634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1268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BCF18-154E-47AF-9647-E836B9C0F1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1F558-D070-4D0B-BD94-F293CF78D8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61815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5084E-77D1-444B-9FB8-6476402F9D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3DB45-8BF5-4BFC-9886-263A4BD3AC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56373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B682B-75A2-45BB-B996-3B62A9DA2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F8D31-95F5-439F-98DB-AEE4919B14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76655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513D6-7AA1-4888-BEDD-867E6D0CB2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9AFC8-6B2F-4ED9-A6B8-C2CD1B1FEC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4135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90F6D-569B-4783-A69E-5BDABDAE02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BA75D-ADE9-466C-A2CC-10B4A85650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90033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1A4E2-04F5-432E-886F-BD6F3DEB1B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10F3D-5E1F-4158-A626-9CE13E3661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54340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2F1B1-52E7-4F08-91CA-371A98A867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3F16F-9F0F-4517-BE69-E38D64E13F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41446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9581D-F77A-4928-A238-EFAA12C280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96F46-C39F-4F02-BBCA-B7F003317D7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73872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BE7A1-16D5-4CE8-90F9-6E700074FCA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04A7C-D755-40A6-A36B-A60812BD896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52933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E41E8-2ABE-4C61-B2E5-F522D126E6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8F748-0924-4660-AA26-C09D02D579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901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536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1A2D7-F9C7-4CF0-BD05-A6E234766B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A37C2-A76B-45F7-9B22-67C122ACB90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67053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BCF18-154E-47AF-9647-E836B9C0F1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1F558-D070-4D0B-BD94-F293CF78D8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6079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5084E-77D1-444B-9FB8-6476402F9D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3DB45-8BF5-4BFC-9886-263A4BD3AC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45235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B682B-75A2-45BB-B996-3B62A9DA2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F8D31-95F5-439F-98DB-AEE4919B14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05443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513D6-7AA1-4888-BEDD-867E6D0CB2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9AFC8-6B2F-4ED9-A6B8-C2CD1B1FEC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530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90F6D-569B-4783-A69E-5BDABDAE02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BA75D-ADE9-466C-A2CC-10B4A85650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6628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1A4E2-04F5-432E-886F-BD6F3DEB1B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10F3D-5E1F-4158-A626-9CE13E3661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33080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2F1B1-52E7-4F08-91CA-371A98A867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3F16F-9F0F-4517-BE69-E38D64E13F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80347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9581D-F77A-4928-A238-EFAA12C280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96F46-C39F-4F02-BBCA-B7F003317D7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94943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BE7A1-16D5-4CE8-90F9-6E700074FCA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04A7C-D755-40A6-A36B-A60812BD896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724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6771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E41E8-2ABE-4C61-B2E5-F522D126E6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8F748-0924-4660-AA26-C09D02D579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81746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1A2D7-F9C7-4CF0-BD05-A6E234766B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A37C2-A76B-45F7-9B22-67C122ACB90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3607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BCF18-154E-47AF-9647-E836B9C0F1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1F558-D070-4D0B-BD94-F293CF78D8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49319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5084E-77D1-444B-9FB8-6476402F9D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3DB45-8BF5-4BFC-9886-263A4BD3AC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94300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B682B-75A2-45BB-B996-3B62A9DA2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F8D31-95F5-439F-98DB-AEE4919B14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25321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513D6-7AA1-4888-BEDD-867E6D0CB2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9AFC8-6B2F-4ED9-A6B8-C2CD1B1FEC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312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90F6D-569B-4783-A69E-5BDABDAE02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BA75D-ADE9-466C-A2CC-10B4A85650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27007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1A4E2-04F5-432E-886F-BD6F3DEB1B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10F3D-5E1F-4158-A626-9CE13E3661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15063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2F1B1-52E7-4F08-91CA-371A98A867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3F16F-9F0F-4517-BE69-E38D64E13F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56698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9581D-F77A-4928-A238-EFAA12C280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96F46-C39F-4F02-BBCA-B7F003317D7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505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068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32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4B157A-DAF9-4141-96B5-44D64C0DF5A3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4F6A2FC-03BC-4AC7-90D8-B36A14CCC72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688975" y="569913"/>
            <a:ext cx="775652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8500" y="2247900"/>
            <a:ext cx="7747000" cy="38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63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0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37302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8925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AAA825-1DE8-4FF6-A0C8-0F2AF50C553B}" type="slidenum">
              <a:rPr lang="ru-RU">
                <a:solidFill>
                  <a:srgbClr val="37302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373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299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125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76288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"/>
        <a:defRPr sz="2200" kern="1200">
          <a:solidFill>
            <a:srgbClr val="262626"/>
          </a:solidFill>
          <a:latin typeface="+mn-lt"/>
          <a:ea typeface="+mn-ea"/>
          <a:cs typeface="+mn-cs"/>
        </a:defRPr>
      </a:lvl2pPr>
      <a:lvl3pPr marL="1143000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508125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1828800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1600" kern="1200">
          <a:solidFill>
            <a:srgbClr val="262626"/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0D6B06-5E07-4571-B93A-7121D00D47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0A79A8-29D6-4420-8270-5553255E6C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8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0D6B06-5E07-4571-B93A-7121D00D47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0A79A8-29D6-4420-8270-5553255E6C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553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0D6B06-5E07-4571-B93A-7121D00D47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0A79A8-29D6-4420-8270-5553255E6C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303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0D6B06-5E07-4571-B93A-7121D00D47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0A79A8-29D6-4420-8270-5553255E6C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171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0D6B06-5E07-4571-B93A-7121D00D47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0A79A8-29D6-4420-8270-5553255E6C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339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audio" Target="../media/audio1.wav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4.xml"/><Relationship Id="rId6" Type="http://schemas.openxmlformats.org/officeDocument/2006/relationships/image" Target="../media/image28.png"/><Relationship Id="rId5" Type="http://schemas.openxmlformats.org/officeDocument/2006/relationships/image" Target="../media/image22.png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audio" Target="../media/audio1.wav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0.png"/><Relationship Id="rId5" Type="http://schemas.openxmlformats.org/officeDocument/2006/relationships/image" Target="../media/image22.png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audio" Target="../media/audio1.wav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31.png"/><Relationship Id="rId5" Type="http://schemas.openxmlformats.org/officeDocument/2006/relationships/image" Target="../media/image22.png"/><Relationship Id="rId4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1.gif"/><Relationship Id="rId5" Type="http://schemas.openxmlformats.org/officeDocument/2006/relationships/image" Target="../media/image7.gif"/><Relationship Id="rId4" Type="http://schemas.openxmlformats.org/officeDocument/2006/relationships/image" Target="../media/image40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ru/imgres?imgurl=http://i.pics.livejournal.com/volicus/46937675/2742/original.jpg&amp;imgrefurl=http://volicus.livejournal.com/5576.html&amp;h=410&amp;w=360&amp;sz=38&amp;tbnid=w0Kp0Zhj-oEJcM:&amp;tbnh=86&amp;tbnw=76&amp;zoom=1&amp;usg=__f5zrJcxWfUATFE66eZT-IRRY7Hk=&amp;docid=b5fBuG-NuM54bM&amp;hl=en&amp;sa=X&amp;ei=M7xcUOOUOKWH4gTB-YGABQ&amp;sqi=2&amp;ved=0CCIQ9QEwAg&amp;dur=1026" TargetMode="External"/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12" Type="http://schemas.openxmlformats.org/officeDocument/2006/relationships/image" Target="../media/image17.jpeg"/><Relationship Id="rId2" Type="http://schemas.openxmlformats.org/officeDocument/2006/relationships/hyperlink" Target="http://kizhi.karelia.ru/nature/4_fauna/birds_catalog/passer_montanus%20.ph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ru/imgres?imgurl=http://zhenskoe-mnenie.ru/upload/information_system_14/1/2/5/item_12506/information_items_12506.jpg&amp;imgrefurl=http://zhenskoe-mnenie.ru/themes/love/k-chemu-snitsja-devochka/&amp;h=284&amp;w=400&amp;sz=39&amp;tbnid=UVYO1EWKNa4upM:&amp;tbnh=98&amp;tbnw=138&amp;zoom=1&amp;usg=__63582qM1Sv3GvTqWLrWMxG1CEKA=&amp;docid=AEoPTDyppkWU6M&amp;hl=en&amp;sa=X&amp;ei=DbxcUOe2M5T04QTMoYHgBQ&amp;ved=0CEUQ9QEwDQ&amp;dur=1133" TargetMode="External"/><Relationship Id="rId11" Type="http://schemas.openxmlformats.org/officeDocument/2006/relationships/image" Target="../media/image16.jpeg"/><Relationship Id="rId5" Type="http://schemas.openxmlformats.org/officeDocument/2006/relationships/image" Target="../media/image13.jpeg"/><Relationship Id="rId10" Type="http://schemas.openxmlformats.org/officeDocument/2006/relationships/hyperlink" Target="http://www.google.ru/imgres?imgurl=http://medvestnik.by/img/articles/2010/N36/15-1.jpg&amp;imgrefurl=http://medvestnik.by/ru/issues/a_5848.html&amp;h=389&amp;w=519&amp;sz=47&amp;tbnid=OkHtuAT2TnCcfM:&amp;tbnh=96&amp;tbnw=128&amp;zoom=1&amp;usg=__4nAnIX0I7d0G90zYhnRSMdCoR8E=&amp;docid=_yhf1b8zJCc66M&amp;hl=en&amp;sa=X&amp;ei=yWpdUP7oAszb4QTnhoC4Dg&amp;sqi=2&amp;ved=0CBwQ9QEwAA&amp;dur=1200" TargetMode="External"/><Relationship Id="rId4" Type="http://schemas.openxmlformats.org/officeDocument/2006/relationships/hyperlink" Target="http://www.google.ru/imgres?imgurl=http://kizhi.karelia.ru/nature/4_fauna/birds_catalog/image/soroka_.jpg&amp;imgrefurl=http://kizhi.karelia.ru/nature/4_fauna/birds_catalog/pica_pica.php&amp;h=485&amp;w=500&amp;sz=52&amp;tbnid=oE4kAb_bV1xtyM:&amp;tbnh=93&amp;tbnw=96&amp;zoom=1&amp;usg=__rdmoNvR5xh9QcxkDL1l6NYWwZBU=&amp;docid=i5kuob3nKl0zgM&amp;hl=en&amp;sa=X&amp;ei=wrtcUJmXNMWA4gSypIDQDA&amp;ved=0CC8Q9QEwBg&amp;dur=1639" TargetMode="External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audio" Target="../media/audio1.wav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audio" Target="../media/audio1.wav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26.png"/><Relationship Id="rId5" Type="http://schemas.openxmlformats.org/officeDocument/2006/relationships/image" Target="../media/image22.png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новенькие шаблоны\школьные доски\366a0fe6d77ebf54abe3862c274055f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08729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1556792"/>
            <a:ext cx="528433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</a:rPr>
              <a:t>Урок </a:t>
            </a:r>
          </a:p>
          <a:p>
            <a:pPr algn="ctr"/>
            <a:r>
              <a:rPr lang="ru-RU" sz="6000" b="1" i="1" dirty="0" smtClean="0">
                <a:solidFill>
                  <a:schemeClr val="bg1"/>
                </a:solidFill>
              </a:rPr>
              <a:t>русского языка</a:t>
            </a:r>
          </a:p>
          <a:p>
            <a:pPr algn="ctr"/>
            <a:r>
              <a:rPr lang="ru-RU" sz="6000" b="1" i="1" dirty="0" smtClean="0">
                <a:solidFill>
                  <a:schemeClr val="bg1"/>
                </a:solidFill>
              </a:rPr>
              <a:t>в 4 классе</a:t>
            </a:r>
            <a:endParaRPr lang="ru-RU" sz="6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02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D:\клипарты\фоны сказочные\0_39023_546490d4_X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275" y="603250"/>
            <a:ext cx="6761163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1979613" y="5229225"/>
            <a:ext cx="1223962" cy="1079500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17" name="Овал 16"/>
          <p:cNvSpPr/>
          <p:nvPr/>
        </p:nvSpPr>
        <p:spPr>
          <a:xfrm>
            <a:off x="6516688" y="5229225"/>
            <a:ext cx="1223962" cy="1150938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е</a:t>
            </a:r>
          </a:p>
        </p:txBody>
      </p:sp>
      <p:grpSp>
        <p:nvGrpSpPr>
          <p:cNvPr id="3" name="Группа 17"/>
          <p:cNvGrpSpPr>
            <a:grpSpLocks/>
          </p:cNvGrpSpPr>
          <p:nvPr/>
        </p:nvGrpSpPr>
        <p:grpSpPr bwMode="auto">
          <a:xfrm>
            <a:off x="3995738" y="2997200"/>
            <a:ext cx="4946650" cy="2020888"/>
            <a:chOff x="3884859" y="2492896"/>
            <a:chExt cx="4946991" cy="2021632"/>
          </a:xfrm>
        </p:grpSpPr>
        <p:sp>
          <p:nvSpPr>
            <p:cNvPr id="12" name="Выноска-облако 11"/>
            <p:cNvSpPr/>
            <p:nvPr/>
          </p:nvSpPr>
          <p:spPr>
            <a:xfrm>
              <a:off x="3884859" y="2492896"/>
              <a:ext cx="2773553" cy="1148186"/>
            </a:xfrm>
            <a:prstGeom prst="cloudCallout">
              <a:avLst>
                <a:gd name="adj1" fmla="val 50451"/>
                <a:gd name="adj2" fmla="val 39589"/>
              </a:avLst>
            </a:prstGeom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2700000" scaled="0"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C00000"/>
                  </a:solidFill>
                </a:rPr>
                <a:t>Подумай!</a:t>
              </a:r>
            </a:p>
          </p:txBody>
        </p:sp>
        <p:pic>
          <p:nvPicPr>
            <p:cNvPr id="7181" name="Picture 4" descr="http://cs409528.vk.me/v409528724/294a/FWcJZ3ZaPkQ.jpg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2790" y="2708920"/>
              <a:ext cx="2609060" cy="180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Овал 12"/>
          <p:cNvSpPr/>
          <p:nvPr/>
        </p:nvSpPr>
        <p:spPr>
          <a:xfrm>
            <a:off x="539750" y="5229225"/>
            <a:ext cx="1223963" cy="1081088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и</a:t>
            </a:r>
          </a:p>
        </p:txBody>
      </p:sp>
      <p:sp>
        <p:nvSpPr>
          <p:cNvPr id="14" name="Овал 13"/>
          <p:cNvSpPr/>
          <p:nvPr/>
        </p:nvSpPr>
        <p:spPr>
          <a:xfrm>
            <a:off x="5076825" y="5229225"/>
            <a:ext cx="1223963" cy="1079500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я</a:t>
            </a:r>
          </a:p>
        </p:txBody>
      </p:sp>
      <p:sp>
        <p:nvSpPr>
          <p:cNvPr id="15" name="Овал 14"/>
          <p:cNvSpPr/>
          <p:nvPr/>
        </p:nvSpPr>
        <p:spPr>
          <a:xfrm>
            <a:off x="3635375" y="5229225"/>
            <a:ext cx="1152525" cy="1079500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о</a:t>
            </a:r>
          </a:p>
        </p:txBody>
      </p:sp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8243888" y="6308725"/>
            <a:ext cx="720725" cy="433388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0242" name="Picture 2" descr="C:\Users\User\Desktop\1542385169147556630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07" y="2299977"/>
            <a:ext cx="2486211" cy="254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7729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6809E-6 L 0.18525 -0.571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53" y="-2858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D:\клипарты\фоны сказочные\0_39023_546490d4_X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788" y="669925"/>
            <a:ext cx="6229350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1979613" y="5300663"/>
            <a:ext cx="1223962" cy="1079500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е</a:t>
            </a:r>
          </a:p>
        </p:txBody>
      </p:sp>
      <p:sp>
        <p:nvSpPr>
          <p:cNvPr id="17" name="Овал 16"/>
          <p:cNvSpPr/>
          <p:nvPr/>
        </p:nvSpPr>
        <p:spPr>
          <a:xfrm>
            <a:off x="6516688" y="5229225"/>
            <a:ext cx="1223962" cy="1150938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я</a:t>
            </a:r>
          </a:p>
        </p:txBody>
      </p:sp>
      <p:grpSp>
        <p:nvGrpSpPr>
          <p:cNvPr id="3" name="Группа 17"/>
          <p:cNvGrpSpPr>
            <a:grpSpLocks/>
          </p:cNvGrpSpPr>
          <p:nvPr/>
        </p:nvGrpSpPr>
        <p:grpSpPr bwMode="auto">
          <a:xfrm>
            <a:off x="3995738" y="2997200"/>
            <a:ext cx="4946650" cy="2020888"/>
            <a:chOff x="3884859" y="2492896"/>
            <a:chExt cx="4946991" cy="2021632"/>
          </a:xfrm>
        </p:grpSpPr>
        <p:sp>
          <p:nvSpPr>
            <p:cNvPr id="12" name="Выноска-облако 11"/>
            <p:cNvSpPr/>
            <p:nvPr/>
          </p:nvSpPr>
          <p:spPr>
            <a:xfrm>
              <a:off x="3884859" y="2492896"/>
              <a:ext cx="2773553" cy="1148186"/>
            </a:xfrm>
            <a:prstGeom prst="cloudCallout">
              <a:avLst>
                <a:gd name="adj1" fmla="val 50451"/>
                <a:gd name="adj2" fmla="val 39589"/>
              </a:avLst>
            </a:prstGeom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2700000" scaled="0"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C00000"/>
                  </a:solidFill>
                </a:rPr>
                <a:t>Подумай!</a:t>
              </a:r>
            </a:p>
          </p:txBody>
        </p:sp>
        <p:pic>
          <p:nvPicPr>
            <p:cNvPr id="6157" name="Picture 4" descr="http://cs409528.vk.me/v409528724/294a/FWcJZ3ZaPkQ.jpg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2790" y="2708920"/>
              <a:ext cx="2609060" cy="180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Овал 12"/>
          <p:cNvSpPr/>
          <p:nvPr/>
        </p:nvSpPr>
        <p:spPr>
          <a:xfrm>
            <a:off x="3635375" y="5229225"/>
            <a:ext cx="1152525" cy="1152525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14" name="Овал 13"/>
          <p:cNvSpPr/>
          <p:nvPr/>
        </p:nvSpPr>
        <p:spPr>
          <a:xfrm>
            <a:off x="468313" y="5300663"/>
            <a:ext cx="1223962" cy="1079500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и</a:t>
            </a:r>
          </a:p>
        </p:txBody>
      </p:sp>
      <p:sp>
        <p:nvSpPr>
          <p:cNvPr id="15" name="Овал 14"/>
          <p:cNvSpPr/>
          <p:nvPr/>
        </p:nvSpPr>
        <p:spPr>
          <a:xfrm>
            <a:off x="5076825" y="5300663"/>
            <a:ext cx="1150938" cy="1081087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о</a:t>
            </a:r>
          </a:p>
        </p:txBody>
      </p:sp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8243888" y="6308725"/>
            <a:ext cx="720725" cy="433388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1266" name="Picture 2" descr="C:\Users\User\Desktop\hello_html_m3474ae94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2779714"/>
            <a:ext cx="2324100" cy="234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4003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6244E-6 L 0.10643 -0.5610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-2805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D:\клипарты\фоны сказочные\0_39023_546490d4_X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563" y="603250"/>
            <a:ext cx="6662737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5148263" y="5157788"/>
            <a:ext cx="1223962" cy="1079500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о</a:t>
            </a:r>
          </a:p>
        </p:txBody>
      </p:sp>
      <p:sp>
        <p:nvSpPr>
          <p:cNvPr id="17" name="Овал 16"/>
          <p:cNvSpPr/>
          <p:nvPr/>
        </p:nvSpPr>
        <p:spPr>
          <a:xfrm>
            <a:off x="6588125" y="5157788"/>
            <a:ext cx="1152525" cy="1079500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е</a:t>
            </a:r>
          </a:p>
        </p:txBody>
      </p:sp>
      <p:grpSp>
        <p:nvGrpSpPr>
          <p:cNvPr id="3" name="Группа 17"/>
          <p:cNvGrpSpPr>
            <a:grpSpLocks/>
          </p:cNvGrpSpPr>
          <p:nvPr/>
        </p:nvGrpSpPr>
        <p:grpSpPr bwMode="auto">
          <a:xfrm>
            <a:off x="3995738" y="2997200"/>
            <a:ext cx="4946650" cy="2020888"/>
            <a:chOff x="3884859" y="2492896"/>
            <a:chExt cx="4946991" cy="2021632"/>
          </a:xfrm>
        </p:grpSpPr>
        <p:sp>
          <p:nvSpPr>
            <p:cNvPr id="12" name="Выноска-облако 11"/>
            <p:cNvSpPr/>
            <p:nvPr/>
          </p:nvSpPr>
          <p:spPr>
            <a:xfrm>
              <a:off x="3884859" y="2492896"/>
              <a:ext cx="2773553" cy="1148186"/>
            </a:xfrm>
            <a:prstGeom prst="cloudCallout">
              <a:avLst>
                <a:gd name="adj1" fmla="val 50451"/>
                <a:gd name="adj2" fmla="val 39589"/>
              </a:avLst>
            </a:prstGeom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2700000" scaled="0"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C00000"/>
                  </a:solidFill>
                </a:rPr>
                <a:t>Подумай!</a:t>
              </a:r>
            </a:p>
          </p:txBody>
        </p:sp>
        <p:pic>
          <p:nvPicPr>
            <p:cNvPr id="5133" name="Picture 4" descr="http://cs409528.vk.me/v409528724/294a/FWcJZ3ZaPkQ.jpg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2790" y="2708920"/>
              <a:ext cx="2609060" cy="180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Овал 12"/>
          <p:cNvSpPr/>
          <p:nvPr/>
        </p:nvSpPr>
        <p:spPr>
          <a:xfrm>
            <a:off x="539750" y="5229225"/>
            <a:ext cx="1223963" cy="1081088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и</a:t>
            </a:r>
          </a:p>
        </p:txBody>
      </p:sp>
      <p:sp>
        <p:nvSpPr>
          <p:cNvPr id="14" name="Овал 13"/>
          <p:cNvSpPr/>
          <p:nvPr/>
        </p:nvSpPr>
        <p:spPr>
          <a:xfrm>
            <a:off x="2124075" y="5229225"/>
            <a:ext cx="1223963" cy="1079500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я</a:t>
            </a:r>
          </a:p>
        </p:txBody>
      </p:sp>
      <p:sp>
        <p:nvSpPr>
          <p:cNvPr id="15" name="Овал 14"/>
          <p:cNvSpPr/>
          <p:nvPr/>
        </p:nvSpPr>
        <p:spPr>
          <a:xfrm>
            <a:off x="3635375" y="5229225"/>
            <a:ext cx="1152525" cy="1079500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8243888" y="6308725"/>
            <a:ext cx="720725" cy="433388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2290" name="Picture 2" descr="C:\Users\User\Desktop\Letters-O-27209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456" y="2544365"/>
            <a:ext cx="2730500" cy="269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7196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49861E-6 L -0.18507 -0.5508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53" y="-275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прописи\оси координат с падежами\готовые оси координат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09" y="429277"/>
            <a:ext cx="7308303" cy="64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2728" y="5101981"/>
            <a:ext cx="5645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878" y="3999161"/>
            <a:ext cx="5982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о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05" y="2924944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и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950" y="1909281"/>
            <a:ext cx="5725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е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650" y="836712"/>
            <a:ext cx="5645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я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55327" y="539969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</a:rPr>
              <a:t>Б_льшой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3573016"/>
            <a:ext cx="4956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.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29214" y="985550"/>
            <a:ext cx="14847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</a:rPr>
              <a:t>р_чной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00998" y="1484784"/>
            <a:ext cx="4956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.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98232" y="1441561"/>
            <a:ext cx="21146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</a:rPr>
              <a:t>П_тнистый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95736" y="421636"/>
            <a:ext cx="4956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.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55327" y="1977226"/>
            <a:ext cx="16003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</a:rPr>
              <a:t>Пл_сать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30070" y="404664"/>
            <a:ext cx="4956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.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7294" y="2492896"/>
            <a:ext cx="17666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</a:rPr>
              <a:t>л_сточек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85317" y="2564904"/>
            <a:ext cx="4956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.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87294" y="2988241"/>
            <a:ext cx="1398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</a:rPr>
              <a:t>зв_рек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08576" y="3501008"/>
            <a:ext cx="1782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</a:rPr>
              <a:t>зав_рить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70982" y="1484784"/>
            <a:ext cx="4956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.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19031" y="4653136"/>
            <a:ext cx="4956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.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08304" y="3940607"/>
            <a:ext cx="17315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</a:rPr>
              <a:t>л_дники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97071" y="4413624"/>
            <a:ext cx="2005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</a:rPr>
              <a:t>проп_сать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28479" y="1484784"/>
            <a:ext cx="4956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.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04543" y="2564904"/>
            <a:ext cx="4956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.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64288" y="4941168"/>
            <a:ext cx="20589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</a:rPr>
              <a:t>вр_дитель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80607" y="1484784"/>
            <a:ext cx="4956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.</a:t>
            </a:r>
            <a:endParaRPr lang="ru-RU" sz="9600" dirty="0">
              <a:solidFill>
                <a:srgbClr val="FF0000"/>
              </a:solidFill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V="1">
            <a:off x="664119" y="4653136"/>
            <a:ext cx="555305" cy="156966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1219648" y="2564904"/>
            <a:ext cx="629174" cy="206959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1848822" y="1484784"/>
            <a:ext cx="594738" cy="108012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2443560" y="1556791"/>
            <a:ext cx="594738" cy="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3077894" y="1556791"/>
            <a:ext cx="555247" cy="2086847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3633142" y="2600214"/>
            <a:ext cx="585665" cy="1043424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 flipV="1">
            <a:off x="4218807" y="2600214"/>
            <a:ext cx="648048" cy="3205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4866855" y="2600214"/>
            <a:ext cx="609448" cy="32050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5512296" y="2609984"/>
            <a:ext cx="540071" cy="1033654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V="1">
            <a:off x="6052367" y="2600214"/>
            <a:ext cx="576064" cy="1043424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71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"/>
                            </p:stCondLst>
                            <p:childTnLst>
                              <p:par>
                                <p:cTn id="1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000"/>
                            </p:stCondLst>
                            <p:childTnLst>
                              <p:par>
                                <p:cTn id="1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000"/>
                            </p:stCondLst>
                            <p:childTnLst>
                              <p:par>
                                <p:cTn id="1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0"/>
                            </p:stCondLst>
                            <p:childTnLst>
                              <p:par>
                                <p:cTn id="1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6000"/>
                            </p:stCondLst>
                            <p:childTnLst>
                              <p:par>
                                <p:cTn id="1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7000"/>
                            </p:stCondLst>
                            <p:childTnLst>
                              <p:par>
                                <p:cTn id="1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8000"/>
                            </p:stCondLst>
                            <p:childTnLst>
                              <p:par>
                                <p:cTn id="1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ser\Desktop\новенькие шаблоны\дома и домики\free-schoolhouse-clipart-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974" y="3619128"/>
            <a:ext cx="2895360" cy="3461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BC9DEFC5-055A-400C-ADB2-2A1FC1559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88640"/>
            <a:ext cx="8208912" cy="864096"/>
          </a:xfrm>
        </p:spPr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rgbClr val="FF0000"/>
                </a:solidFill>
                <a:latin typeface="Arial Black" pitchFamily="34" charset="0"/>
              </a:rPr>
              <a:t>Школа гласных</a:t>
            </a:r>
            <a:endParaRPr lang="ru-RU" sz="66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: скругленные углы 3">
            <a:extLst>
              <a:ext uri="{FF2B5EF4-FFF2-40B4-BE49-F238E27FC236}">
                <a16:creationId xmlns="" xmlns:a16="http://schemas.microsoft.com/office/drawing/2014/main" id="{EE39FC36-CCC6-48A9-A55D-1FBB3D83A266}"/>
              </a:ext>
            </a:extLst>
          </p:cNvPr>
          <p:cNvSpPr/>
          <p:nvPr/>
        </p:nvSpPr>
        <p:spPr>
          <a:xfrm>
            <a:off x="251520" y="1353398"/>
            <a:ext cx="5806465" cy="114232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err="1">
                <a:solidFill>
                  <a:schemeClr val="bg1"/>
                </a:solidFill>
              </a:rPr>
              <a:t>П..ляна</a:t>
            </a:r>
            <a:r>
              <a:rPr lang="ru-RU" sz="4000" b="1" dirty="0">
                <a:solidFill>
                  <a:schemeClr val="bg1"/>
                </a:solidFill>
              </a:rPr>
              <a:t>, л..</a:t>
            </a:r>
            <a:r>
              <a:rPr lang="ru-RU" sz="4000" b="1" dirty="0" err="1">
                <a:solidFill>
                  <a:schemeClr val="bg1"/>
                </a:solidFill>
              </a:rPr>
              <a:t>сной</a:t>
            </a:r>
            <a:r>
              <a:rPr lang="ru-RU" sz="4000" b="1" dirty="0">
                <a:solidFill>
                  <a:schemeClr val="bg1"/>
                </a:solidFill>
              </a:rPr>
              <a:t>, </a:t>
            </a:r>
            <a:r>
              <a:rPr lang="ru-RU" sz="4000" b="1" dirty="0" err="1">
                <a:solidFill>
                  <a:schemeClr val="bg1"/>
                </a:solidFill>
              </a:rPr>
              <a:t>кр</a:t>
            </a:r>
            <a:r>
              <a:rPr lang="ru-RU" sz="4000" b="1" dirty="0">
                <a:solidFill>
                  <a:schemeClr val="bg1"/>
                </a:solidFill>
              </a:rPr>
              <a:t>..</a:t>
            </a:r>
            <a:r>
              <a:rPr lang="ru-RU" sz="4000" b="1" dirty="0" err="1">
                <a:solidFill>
                  <a:schemeClr val="bg1"/>
                </a:solidFill>
              </a:rPr>
              <a:t>чать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: скругленные углы 4">
            <a:extLst>
              <a:ext uri="{FF2B5EF4-FFF2-40B4-BE49-F238E27FC236}">
                <a16:creationId xmlns="" xmlns:a16="http://schemas.microsoft.com/office/drawing/2014/main" id="{A6E76EAC-8F6B-4BE1-9466-0F5CF96F086F}"/>
              </a:ext>
            </a:extLst>
          </p:cNvPr>
          <p:cNvSpPr/>
          <p:nvPr/>
        </p:nvSpPr>
        <p:spPr>
          <a:xfrm>
            <a:off x="323528" y="2755032"/>
            <a:ext cx="5806465" cy="86409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err="1">
                <a:solidFill>
                  <a:schemeClr val="bg1"/>
                </a:solidFill>
              </a:rPr>
              <a:t>Лип..вый</a:t>
            </a:r>
            <a:r>
              <a:rPr lang="ru-RU" sz="4000" b="1" dirty="0">
                <a:solidFill>
                  <a:schemeClr val="bg1"/>
                </a:solidFill>
              </a:rPr>
              <a:t>, </a:t>
            </a:r>
            <a:r>
              <a:rPr lang="ru-RU" sz="4000" b="1" dirty="0" err="1">
                <a:solidFill>
                  <a:schemeClr val="bg1"/>
                </a:solidFill>
              </a:rPr>
              <a:t>засушл</a:t>
            </a:r>
            <a:r>
              <a:rPr lang="ru-RU" sz="4000" b="1" dirty="0">
                <a:solidFill>
                  <a:schemeClr val="bg1"/>
                </a:solidFill>
              </a:rPr>
              <a:t>..вый</a:t>
            </a:r>
          </a:p>
        </p:txBody>
      </p:sp>
      <p:sp>
        <p:nvSpPr>
          <p:cNvPr id="11" name="Прямоугольник: скругленные углы 5">
            <a:extLst>
              <a:ext uri="{FF2B5EF4-FFF2-40B4-BE49-F238E27FC236}">
                <a16:creationId xmlns="" xmlns:a16="http://schemas.microsoft.com/office/drawing/2014/main" id="{AE152BA9-B888-4C58-8966-5C62A173C67D}"/>
              </a:ext>
            </a:extLst>
          </p:cNvPr>
          <p:cNvSpPr/>
          <p:nvPr/>
        </p:nvSpPr>
        <p:spPr>
          <a:xfrm>
            <a:off x="349711" y="3930229"/>
            <a:ext cx="5806465" cy="86409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bg1"/>
                </a:solidFill>
              </a:rPr>
              <a:t>От </a:t>
            </a:r>
            <a:r>
              <a:rPr lang="ru-RU" sz="4000" b="1" dirty="0" err="1">
                <a:solidFill>
                  <a:schemeClr val="bg1"/>
                </a:solidFill>
              </a:rPr>
              <a:t>кошк</a:t>
            </a:r>
            <a:r>
              <a:rPr lang="ru-RU" sz="4000" b="1" dirty="0">
                <a:solidFill>
                  <a:schemeClr val="bg1"/>
                </a:solidFill>
              </a:rPr>
              <a:t>.., на </a:t>
            </a:r>
            <a:r>
              <a:rPr lang="ru-RU" sz="4000" b="1" dirty="0" err="1">
                <a:solidFill>
                  <a:schemeClr val="bg1"/>
                </a:solidFill>
              </a:rPr>
              <a:t>окошк</a:t>
            </a:r>
            <a:r>
              <a:rPr lang="ru-RU" sz="4000" b="1" dirty="0">
                <a:solidFill>
                  <a:schemeClr val="bg1"/>
                </a:solidFill>
              </a:rPr>
              <a:t>..</a:t>
            </a:r>
          </a:p>
        </p:txBody>
      </p:sp>
      <p:sp>
        <p:nvSpPr>
          <p:cNvPr id="12" name="Прямоугольник: скругленные углы 6">
            <a:extLst>
              <a:ext uri="{FF2B5EF4-FFF2-40B4-BE49-F238E27FC236}">
                <a16:creationId xmlns="" xmlns:a16="http://schemas.microsoft.com/office/drawing/2014/main" id="{47EE898D-0671-4EDB-BA85-BE7CE5A77B75}"/>
              </a:ext>
            </a:extLst>
          </p:cNvPr>
          <p:cNvSpPr/>
          <p:nvPr/>
        </p:nvSpPr>
        <p:spPr>
          <a:xfrm>
            <a:off x="6588224" y="1497042"/>
            <a:ext cx="2304256" cy="86409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в корне</a:t>
            </a:r>
          </a:p>
        </p:txBody>
      </p:sp>
      <p:sp>
        <p:nvSpPr>
          <p:cNvPr id="13" name="Прямоугольник: скругленные углы 7">
            <a:extLst>
              <a:ext uri="{FF2B5EF4-FFF2-40B4-BE49-F238E27FC236}">
                <a16:creationId xmlns="" xmlns:a16="http://schemas.microsoft.com/office/drawing/2014/main" id="{9A140DD4-3F59-43A1-9F04-4AB7E3F0AC06}"/>
              </a:ext>
            </a:extLst>
          </p:cNvPr>
          <p:cNvSpPr/>
          <p:nvPr/>
        </p:nvSpPr>
        <p:spPr>
          <a:xfrm>
            <a:off x="6552526" y="2755032"/>
            <a:ext cx="2304256" cy="86409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rgbClr val="FFFF00"/>
                </a:solidFill>
              </a:rPr>
              <a:t>в суффиксе</a:t>
            </a:r>
          </a:p>
        </p:txBody>
      </p:sp>
      <p:sp>
        <p:nvSpPr>
          <p:cNvPr id="15" name="Прямоугольник: скругленные углы 8">
            <a:extLst>
              <a:ext uri="{FF2B5EF4-FFF2-40B4-BE49-F238E27FC236}">
                <a16:creationId xmlns="" xmlns:a16="http://schemas.microsoft.com/office/drawing/2014/main" id="{A77568D7-949A-4588-97C5-35A74F3BA153}"/>
              </a:ext>
            </a:extLst>
          </p:cNvPr>
          <p:cNvSpPr/>
          <p:nvPr/>
        </p:nvSpPr>
        <p:spPr>
          <a:xfrm>
            <a:off x="2087166" y="5213138"/>
            <a:ext cx="2583904" cy="86409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rgbClr val="FFFF00"/>
                </a:solidFill>
              </a:rPr>
              <a:t>в окончании</a:t>
            </a:r>
          </a:p>
        </p:txBody>
      </p:sp>
      <p:pic>
        <p:nvPicPr>
          <p:cNvPr id="3079" name="Picture 7" descr="C:\Users\User\Desktop\hello_html_m3474ae9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934" y="4416190"/>
            <a:ext cx="2324100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User\Desktop\Letters-O-2720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953" y="4794324"/>
            <a:ext cx="1838471" cy="170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68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6" y="908720"/>
            <a:ext cx="8964488" cy="5949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C9DEFC5-055A-400C-ADB2-2A1FC1559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76672"/>
            <a:ext cx="8532440" cy="86409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Тренажерный зал гласных</a:t>
            </a:r>
            <a:endParaRPr lang="ru-RU" sz="6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147" name="Picture 3" descr="C:\Users\User\Desktop\a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800847"/>
            <a:ext cx="2978764" cy="305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50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FF0000"/>
                </a:solidFill>
              </a:rPr>
              <a:t>Вставь нужную букву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3600" dirty="0" smtClean="0">
                <a:solidFill>
                  <a:srgbClr val="000000"/>
                </a:solidFill>
              </a:rPr>
              <a:t>ошибка</a:t>
            </a:r>
          </a:p>
        </p:txBody>
      </p:sp>
      <p:sp>
        <p:nvSpPr>
          <p:cNvPr id="12293" name="Oval 8"/>
          <p:cNvSpPr>
            <a:spLocks noChangeArrowheads="1"/>
          </p:cNvSpPr>
          <p:nvPr/>
        </p:nvSpPr>
        <p:spPr bwMode="auto">
          <a:xfrm>
            <a:off x="3275013" y="836613"/>
            <a:ext cx="360362" cy="36036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0000"/>
              </a:solidFill>
              <a:latin typeface="Garamond" pitchFamily="18" charset="0"/>
            </a:endParaRPr>
          </a:p>
        </p:txBody>
      </p:sp>
      <p:graphicFrame>
        <p:nvGraphicFramePr>
          <p:cNvPr id="7240" name="Group 72"/>
          <p:cNvGraphicFramePr>
            <a:graphicFrameLocks noGrp="1"/>
          </p:cNvGraphicFramePr>
          <p:nvPr/>
        </p:nvGraphicFramePr>
        <p:xfrm>
          <a:off x="2987675" y="1479550"/>
          <a:ext cx="3168650" cy="5121272"/>
        </p:xfrm>
        <a:graphic>
          <a:graphicData uri="http://schemas.openxmlformats.org/drawingml/2006/table">
            <a:tbl>
              <a:tblPr/>
              <a:tblGrid>
                <a:gridCol w="3168650"/>
              </a:tblGrid>
              <a:tr h="6401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бл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…</a:t>
                      </a:r>
                      <a:r>
                        <a:rPr kumimoji="0" lang="ru-RU" sz="3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стеть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6401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в…</a:t>
                      </a:r>
                      <a:r>
                        <a:rPr kumimoji="0" lang="ru-RU" sz="3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шнёвый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6401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б…рода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6401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поб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…</a:t>
                      </a:r>
                      <a:r>
                        <a:rPr kumimoji="0" lang="ru-RU" sz="3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режье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6401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в…</a:t>
                      </a:r>
                      <a:r>
                        <a:rPr kumimoji="0" lang="ru-RU" sz="3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сы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6401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сг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…бать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6401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ст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…</a:t>
                      </a:r>
                      <a:r>
                        <a:rPr kumimoji="0" lang="ru-RU" sz="3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кольщик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6401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стр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…ла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</a:tbl>
          </a:graphicData>
        </a:graphic>
      </p:graphicFrame>
      <p:sp>
        <p:nvSpPr>
          <p:cNvPr id="12314" name="Rectangle 29"/>
          <p:cNvSpPr>
            <a:spLocks noChangeArrowheads="1"/>
          </p:cNvSpPr>
          <p:nvPr/>
        </p:nvSpPr>
        <p:spPr bwMode="auto">
          <a:xfrm>
            <a:off x="1403350" y="2135188"/>
            <a:ext cx="1368425" cy="501650"/>
          </a:xfrm>
          <a:prstGeom prst="rect">
            <a:avLst/>
          </a:prstGeom>
          <a:solidFill>
            <a:schemeClr val="folHlink">
              <a:alpha val="4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000000"/>
                </a:solidFill>
                <a:latin typeface="Arial" pitchFamily="34" charset="0"/>
              </a:rPr>
              <a:t>   </a:t>
            </a:r>
          </a:p>
        </p:txBody>
      </p:sp>
      <p:sp>
        <p:nvSpPr>
          <p:cNvPr id="12315" name="Rectangle 30"/>
          <p:cNvSpPr>
            <a:spLocks noChangeArrowheads="1"/>
          </p:cNvSpPr>
          <p:nvPr/>
        </p:nvSpPr>
        <p:spPr bwMode="auto">
          <a:xfrm>
            <a:off x="1403350" y="1484313"/>
            <a:ext cx="1368425" cy="504825"/>
          </a:xfrm>
          <a:prstGeom prst="rect">
            <a:avLst/>
          </a:prstGeom>
          <a:solidFill>
            <a:schemeClr val="folHlink">
              <a:alpha val="4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000000"/>
                </a:solidFill>
                <a:latin typeface="Arial" pitchFamily="34" charset="0"/>
              </a:rPr>
              <a:t>   </a:t>
            </a:r>
          </a:p>
        </p:txBody>
      </p:sp>
      <p:sp>
        <p:nvSpPr>
          <p:cNvPr id="12316" name="Rectangle 31"/>
          <p:cNvSpPr>
            <a:spLocks noChangeArrowheads="1"/>
          </p:cNvSpPr>
          <p:nvPr/>
        </p:nvSpPr>
        <p:spPr bwMode="auto">
          <a:xfrm>
            <a:off x="1403350" y="2782888"/>
            <a:ext cx="1368425" cy="501650"/>
          </a:xfrm>
          <a:prstGeom prst="rect">
            <a:avLst/>
          </a:prstGeom>
          <a:solidFill>
            <a:schemeClr val="folHlink">
              <a:alpha val="4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000000"/>
                </a:solidFill>
                <a:latin typeface="Arial" pitchFamily="34" charset="0"/>
              </a:rPr>
              <a:t>   </a:t>
            </a:r>
          </a:p>
        </p:txBody>
      </p:sp>
      <p:sp>
        <p:nvSpPr>
          <p:cNvPr id="12317" name="Rectangle 32"/>
          <p:cNvSpPr>
            <a:spLocks noChangeArrowheads="1"/>
          </p:cNvSpPr>
          <p:nvPr/>
        </p:nvSpPr>
        <p:spPr bwMode="auto">
          <a:xfrm>
            <a:off x="1403350" y="3429000"/>
            <a:ext cx="1368425" cy="501650"/>
          </a:xfrm>
          <a:prstGeom prst="rect">
            <a:avLst/>
          </a:prstGeom>
          <a:solidFill>
            <a:schemeClr val="folHlink">
              <a:alpha val="4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000000"/>
                </a:solidFill>
                <a:latin typeface="Arial" pitchFamily="34" charset="0"/>
              </a:rPr>
              <a:t>   </a:t>
            </a:r>
          </a:p>
        </p:txBody>
      </p:sp>
      <p:sp>
        <p:nvSpPr>
          <p:cNvPr id="12318" name="Rectangle 33"/>
          <p:cNvSpPr>
            <a:spLocks noChangeArrowheads="1"/>
          </p:cNvSpPr>
          <p:nvPr/>
        </p:nvSpPr>
        <p:spPr bwMode="auto">
          <a:xfrm>
            <a:off x="1403350" y="4078288"/>
            <a:ext cx="1368425" cy="501650"/>
          </a:xfrm>
          <a:prstGeom prst="rect">
            <a:avLst/>
          </a:prstGeom>
          <a:solidFill>
            <a:schemeClr val="folHlink">
              <a:alpha val="4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000000"/>
                </a:solidFill>
                <a:latin typeface="Arial" pitchFamily="34" charset="0"/>
              </a:rPr>
              <a:t>   </a:t>
            </a:r>
          </a:p>
        </p:txBody>
      </p:sp>
      <p:sp>
        <p:nvSpPr>
          <p:cNvPr id="12319" name="Rectangle 34"/>
          <p:cNvSpPr>
            <a:spLocks noChangeArrowheads="1"/>
          </p:cNvSpPr>
          <p:nvPr/>
        </p:nvSpPr>
        <p:spPr bwMode="auto">
          <a:xfrm>
            <a:off x="1403350" y="4727575"/>
            <a:ext cx="1368425" cy="501650"/>
          </a:xfrm>
          <a:prstGeom prst="rect">
            <a:avLst/>
          </a:prstGeom>
          <a:solidFill>
            <a:schemeClr val="folHlink">
              <a:alpha val="4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000000"/>
                </a:solidFill>
                <a:latin typeface="Arial" pitchFamily="34" charset="0"/>
              </a:rPr>
              <a:t>   </a:t>
            </a:r>
          </a:p>
        </p:txBody>
      </p:sp>
      <p:sp>
        <p:nvSpPr>
          <p:cNvPr id="12320" name="Rectangle 35"/>
          <p:cNvSpPr>
            <a:spLocks noChangeArrowheads="1"/>
          </p:cNvSpPr>
          <p:nvPr/>
        </p:nvSpPr>
        <p:spPr bwMode="auto">
          <a:xfrm>
            <a:off x="1403350" y="5375275"/>
            <a:ext cx="1368425" cy="501650"/>
          </a:xfrm>
          <a:prstGeom prst="rect">
            <a:avLst/>
          </a:prstGeom>
          <a:solidFill>
            <a:schemeClr val="folHlink">
              <a:alpha val="4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  <a:latin typeface="Garamond" pitchFamily="18" charset="0"/>
              </a:rPr>
              <a:t> </a:t>
            </a:r>
            <a:r>
              <a:rPr lang="ru-RU" sz="3600" b="1" smtClean="0">
                <a:solidFill>
                  <a:srgbClr val="000000"/>
                </a:solidFill>
                <a:latin typeface="Arial" pitchFamily="34" charset="0"/>
              </a:rPr>
              <a:t>  </a:t>
            </a:r>
            <a:endParaRPr lang="ru-RU" smtClean="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12321" name="Rectangle 36"/>
          <p:cNvSpPr>
            <a:spLocks noChangeArrowheads="1"/>
          </p:cNvSpPr>
          <p:nvPr/>
        </p:nvSpPr>
        <p:spPr bwMode="auto">
          <a:xfrm>
            <a:off x="1403350" y="6022975"/>
            <a:ext cx="1368425" cy="501650"/>
          </a:xfrm>
          <a:prstGeom prst="rect">
            <a:avLst/>
          </a:prstGeom>
          <a:solidFill>
            <a:schemeClr val="folHlink">
              <a:alpha val="4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000000"/>
                </a:solidFill>
                <a:latin typeface="Arial" pitchFamily="34" charset="0"/>
              </a:rPr>
              <a:t>   </a:t>
            </a:r>
          </a:p>
        </p:txBody>
      </p:sp>
      <p:sp>
        <p:nvSpPr>
          <p:cNvPr id="12322" name="Rectangle 37"/>
          <p:cNvSpPr>
            <a:spLocks noChangeArrowheads="1"/>
          </p:cNvSpPr>
          <p:nvPr/>
        </p:nvSpPr>
        <p:spPr bwMode="auto">
          <a:xfrm>
            <a:off x="6299200" y="1484313"/>
            <a:ext cx="1368425" cy="504825"/>
          </a:xfrm>
          <a:prstGeom prst="rect">
            <a:avLst/>
          </a:prstGeom>
          <a:solidFill>
            <a:schemeClr val="folHlink">
              <a:alpha val="4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000000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2323" name="Rectangle 38"/>
          <p:cNvSpPr>
            <a:spLocks noChangeArrowheads="1"/>
          </p:cNvSpPr>
          <p:nvPr/>
        </p:nvSpPr>
        <p:spPr bwMode="auto">
          <a:xfrm>
            <a:off x="6299200" y="2132013"/>
            <a:ext cx="1368425" cy="504825"/>
          </a:xfrm>
          <a:prstGeom prst="rect">
            <a:avLst/>
          </a:prstGeom>
          <a:solidFill>
            <a:schemeClr val="folHlink">
              <a:alpha val="4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  <a:latin typeface="Garamond" pitchFamily="18" charset="0"/>
              </a:rPr>
              <a:t>  </a:t>
            </a:r>
          </a:p>
        </p:txBody>
      </p:sp>
      <p:sp>
        <p:nvSpPr>
          <p:cNvPr id="12324" name="Rectangle 39"/>
          <p:cNvSpPr>
            <a:spLocks noChangeArrowheads="1"/>
          </p:cNvSpPr>
          <p:nvPr/>
        </p:nvSpPr>
        <p:spPr bwMode="auto">
          <a:xfrm>
            <a:off x="6299200" y="2779713"/>
            <a:ext cx="1368425" cy="504825"/>
          </a:xfrm>
          <a:prstGeom prst="rect">
            <a:avLst/>
          </a:prstGeom>
          <a:solidFill>
            <a:schemeClr val="folHlink">
              <a:alpha val="4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000000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2325" name="Rectangle 40"/>
          <p:cNvSpPr>
            <a:spLocks noChangeArrowheads="1"/>
          </p:cNvSpPr>
          <p:nvPr/>
        </p:nvSpPr>
        <p:spPr bwMode="auto">
          <a:xfrm>
            <a:off x="6299200" y="3427413"/>
            <a:ext cx="1368425" cy="504825"/>
          </a:xfrm>
          <a:prstGeom prst="rect">
            <a:avLst/>
          </a:prstGeom>
          <a:solidFill>
            <a:schemeClr val="folHlink">
              <a:alpha val="4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000000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2326" name="Rectangle 41"/>
          <p:cNvSpPr>
            <a:spLocks noChangeArrowheads="1"/>
          </p:cNvSpPr>
          <p:nvPr/>
        </p:nvSpPr>
        <p:spPr bwMode="auto">
          <a:xfrm>
            <a:off x="6299200" y="4076700"/>
            <a:ext cx="1368425" cy="504825"/>
          </a:xfrm>
          <a:prstGeom prst="rect">
            <a:avLst/>
          </a:prstGeom>
          <a:solidFill>
            <a:schemeClr val="folHlink">
              <a:alpha val="4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000000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2327" name="Rectangle 42"/>
          <p:cNvSpPr>
            <a:spLocks noChangeArrowheads="1"/>
          </p:cNvSpPr>
          <p:nvPr/>
        </p:nvSpPr>
        <p:spPr bwMode="auto">
          <a:xfrm>
            <a:off x="6299200" y="4724400"/>
            <a:ext cx="1368425" cy="504825"/>
          </a:xfrm>
          <a:prstGeom prst="rect">
            <a:avLst/>
          </a:prstGeom>
          <a:solidFill>
            <a:schemeClr val="folHlink">
              <a:alpha val="4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000000"/>
                </a:solidFill>
                <a:latin typeface="Arial" pitchFamily="34" charset="0"/>
              </a:rPr>
              <a:t> </a:t>
            </a:r>
            <a:endParaRPr lang="ru-RU" smtClean="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12328" name="Rectangle 43"/>
          <p:cNvSpPr>
            <a:spLocks noChangeArrowheads="1"/>
          </p:cNvSpPr>
          <p:nvPr/>
        </p:nvSpPr>
        <p:spPr bwMode="auto">
          <a:xfrm>
            <a:off x="6299200" y="5372100"/>
            <a:ext cx="1368425" cy="504825"/>
          </a:xfrm>
          <a:prstGeom prst="rect">
            <a:avLst/>
          </a:prstGeom>
          <a:solidFill>
            <a:schemeClr val="folHlink">
              <a:alpha val="4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000000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2329" name="Rectangle 44"/>
          <p:cNvSpPr>
            <a:spLocks noChangeArrowheads="1"/>
          </p:cNvSpPr>
          <p:nvPr/>
        </p:nvSpPr>
        <p:spPr bwMode="auto">
          <a:xfrm>
            <a:off x="6299200" y="6019800"/>
            <a:ext cx="1368425" cy="504825"/>
          </a:xfrm>
          <a:prstGeom prst="rect">
            <a:avLst/>
          </a:prstGeom>
          <a:solidFill>
            <a:schemeClr val="folHlink">
              <a:alpha val="4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000000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7213" name="Oval 45"/>
          <p:cNvSpPr>
            <a:spLocks noChangeArrowheads="1"/>
          </p:cNvSpPr>
          <p:nvPr/>
        </p:nvSpPr>
        <p:spPr bwMode="auto">
          <a:xfrm>
            <a:off x="7164388" y="1555750"/>
            <a:ext cx="360362" cy="3603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7214" name="Oval 46"/>
          <p:cNvSpPr>
            <a:spLocks noChangeArrowheads="1"/>
          </p:cNvSpPr>
          <p:nvPr/>
        </p:nvSpPr>
        <p:spPr bwMode="auto">
          <a:xfrm>
            <a:off x="7162800" y="2205038"/>
            <a:ext cx="360363" cy="36036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7215" name="Oval 47"/>
          <p:cNvSpPr>
            <a:spLocks noChangeArrowheads="1"/>
          </p:cNvSpPr>
          <p:nvPr/>
        </p:nvSpPr>
        <p:spPr bwMode="auto">
          <a:xfrm>
            <a:off x="1619250" y="2852738"/>
            <a:ext cx="360363" cy="36036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7216" name="Oval 48"/>
          <p:cNvSpPr>
            <a:spLocks noChangeArrowheads="1"/>
          </p:cNvSpPr>
          <p:nvPr/>
        </p:nvSpPr>
        <p:spPr bwMode="auto">
          <a:xfrm>
            <a:off x="7164388" y="3500438"/>
            <a:ext cx="360362" cy="36036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7217" name="Oval 49"/>
          <p:cNvSpPr>
            <a:spLocks noChangeArrowheads="1"/>
          </p:cNvSpPr>
          <p:nvPr/>
        </p:nvSpPr>
        <p:spPr bwMode="auto">
          <a:xfrm>
            <a:off x="1547813" y="4149725"/>
            <a:ext cx="360362" cy="3603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7218" name="Oval 50"/>
          <p:cNvSpPr>
            <a:spLocks noChangeArrowheads="1"/>
          </p:cNvSpPr>
          <p:nvPr/>
        </p:nvSpPr>
        <p:spPr bwMode="auto">
          <a:xfrm>
            <a:off x="1547813" y="6092825"/>
            <a:ext cx="360362" cy="3603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7219" name="Oval 51"/>
          <p:cNvSpPr>
            <a:spLocks noChangeArrowheads="1"/>
          </p:cNvSpPr>
          <p:nvPr/>
        </p:nvSpPr>
        <p:spPr bwMode="auto">
          <a:xfrm>
            <a:off x="7091363" y="4797425"/>
            <a:ext cx="360362" cy="3603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7220" name="Oval 52"/>
          <p:cNvSpPr>
            <a:spLocks noChangeArrowheads="1"/>
          </p:cNvSpPr>
          <p:nvPr/>
        </p:nvSpPr>
        <p:spPr bwMode="auto">
          <a:xfrm>
            <a:off x="1547813" y="5445125"/>
            <a:ext cx="360362" cy="3603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7221" name="WordArt 53"/>
          <p:cNvSpPr>
            <a:spLocks noChangeArrowheads="1" noChangeShapeType="1" noTextEdit="1"/>
          </p:cNvSpPr>
          <p:nvPr/>
        </p:nvSpPr>
        <p:spPr bwMode="auto">
          <a:xfrm>
            <a:off x="2195513" y="1555750"/>
            <a:ext cx="287337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е</a:t>
            </a:r>
          </a:p>
        </p:txBody>
      </p:sp>
      <p:sp>
        <p:nvSpPr>
          <p:cNvPr id="7222" name="WordArt 54"/>
          <p:cNvSpPr>
            <a:spLocks noChangeArrowheads="1" noChangeShapeType="1" noTextEdit="1"/>
          </p:cNvSpPr>
          <p:nvPr/>
        </p:nvSpPr>
        <p:spPr bwMode="auto">
          <a:xfrm>
            <a:off x="6515100" y="1555750"/>
            <a:ext cx="287338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и</a:t>
            </a:r>
          </a:p>
        </p:txBody>
      </p:sp>
      <p:sp>
        <p:nvSpPr>
          <p:cNvPr id="7223" name="WordArt 55"/>
          <p:cNvSpPr>
            <a:spLocks noChangeArrowheads="1" noChangeShapeType="1" noTextEdit="1"/>
          </p:cNvSpPr>
          <p:nvPr/>
        </p:nvSpPr>
        <p:spPr bwMode="auto">
          <a:xfrm>
            <a:off x="2195513" y="2205038"/>
            <a:ext cx="287337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и</a:t>
            </a:r>
          </a:p>
        </p:txBody>
      </p:sp>
      <p:sp>
        <p:nvSpPr>
          <p:cNvPr id="7224" name="WordArt 56"/>
          <p:cNvSpPr>
            <a:spLocks noChangeArrowheads="1" noChangeShapeType="1" noTextEdit="1"/>
          </p:cNvSpPr>
          <p:nvPr/>
        </p:nvSpPr>
        <p:spPr bwMode="auto">
          <a:xfrm>
            <a:off x="6515100" y="2205038"/>
            <a:ext cx="287338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е</a:t>
            </a:r>
          </a:p>
        </p:txBody>
      </p:sp>
      <p:sp>
        <p:nvSpPr>
          <p:cNvPr id="7225" name="WordArt 57"/>
          <p:cNvSpPr>
            <a:spLocks noChangeArrowheads="1" noChangeShapeType="1" noTextEdit="1"/>
          </p:cNvSpPr>
          <p:nvPr/>
        </p:nvSpPr>
        <p:spPr bwMode="auto">
          <a:xfrm>
            <a:off x="2195513" y="2852738"/>
            <a:ext cx="287337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а</a:t>
            </a:r>
          </a:p>
        </p:txBody>
      </p:sp>
      <p:sp>
        <p:nvSpPr>
          <p:cNvPr id="7226" name="WordArt 58"/>
          <p:cNvSpPr>
            <a:spLocks noChangeArrowheads="1" noChangeShapeType="1" noTextEdit="1"/>
          </p:cNvSpPr>
          <p:nvPr/>
        </p:nvSpPr>
        <p:spPr bwMode="auto">
          <a:xfrm>
            <a:off x="6515100" y="2852738"/>
            <a:ext cx="287338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о</a:t>
            </a:r>
          </a:p>
        </p:txBody>
      </p:sp>
      <p:sp>
        <p:nvSpPr>
          <p:cNvPr id="7227" name="WordArt 59"/>
          <p:cNvSpPr>
            <a:spLocks noChangeArrowheads="1" noChangeShapeType="1" noTextEdit="1"/>
          </p:cNvSpPr>
          <p:nvPr/>
        </p:nvSpPr>
        <p:spPr bwMode="auto">
          <a:xfrm>
            <a:off x="2197100" y="3500438"/>
            <a:ext cx="287338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е</a:t>
            </a:r>
          </a:p>
        </p:txBody>
      </p:sp>
      <p:sp>
        <p:nvSpPr>
          <p:cNvPr id="7228" name="WordArt 60"/>
          <p:cNvSpPr>
            <a:spLocks noChangeArrowheads="1" noChangeShapeType="1" noTextEdit="1"/>
          </p:cNvSpPr>
          <p:nvPr/>
        </p:nvSpPr>
        <p:spPr bwMode="auto">
          <a:xfrm>
            <a:off x="6515100" y="3500438"/>
            <a:ext cx="287338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и</a:t>
            </a:r>
          </a:p>
        </p:txBody>
      </p:sp>
      <p:sp>
        <p:nvSpPr>
          <p:cNvPr id="7229" name="WordArt 61"/>
          <p:cNvSpPr>
            <a:spLocks noChangeArrowheads="1" noChangeShapeType="1" noTextEdit="1"/>
          </p:cNvSpPr>
          <p:nvPr/>
        </p:nvSpPr>
        <p:spPr bwMode="auto">
          <a:xfrm>
            <a:off x="6515100" y="4149725"/>
            <a:ext cx="287338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е</a:t>
            </a:r>
          </a:p>
        </p:txBody>
      </p:sp>
      <p:sp>
        <p:nvSpPr>
          <p:cNvPr id="7230" name="WordArt 62"/>
          <p:cNvSpPr>
            <a:spLocks noChangeArrowheads="1" noChangeShapeType="1" noTextEdit="1"/>
          </p:cNvSpPr>
          <p:nvPr/>
        </p:nvSpPr>
        <p:spPr bwMode="auto">
          <a:xfrm>
            <a:off x="2195513" y="4149725"/>
            <a:ext cx="287337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и</a:t>
            </a:r>
          </a:p>
        </p:txBody>
      </p:sp>
      <p:sp>
        <p:nvSpPr>
          <p:cNvPr id="7231" name="WordArt 63"/>
          <p:cNvSpPr>
            <a:spLocks noChangeArrowheads="1" noChangeShapeType="1" noTextEdit="1"/>
          </p:cNvSpPr>
          <p:nvPr/>
        </p:nvSpPr>
        <p:spPr bwMode="auto">
          <a:xfrm>
            <a:off x="6515100" y="4797425"/>
            <a:ext cx="287338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е</a:t>
            </a:r>
          </a:p>
        </p:txBody>
      </p:sp>
      <p:sp>
        <p:nvSpPr>
          <p:cNvPr id="7232" name="WordArt 64"/>
          <p:cNvSpPr>
            <a:spLocks noChangeArrowheads="1" noChangeShapeType="1" noTextEdit="1"/>
          </p:cNvSpPr>
          <p:nvPr/>
        </p:nvSpPr>
        <p:spPr bwMode="auto">
          <a:xfrm>
            <a:off x="2197100" y="4797425"/>
            <a:ext cx="287338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и</a:t>
            </a:r>
          </a:p>
        </p:txBody>
      </p:sp>
      <p:sp>
        <p:nvSpPr>
          <p:cNvPr id="7233" name="WordArt 65"/>
          <p:cNvSpPr>
            <a:spLocks noChangeArrowheads="1" noChangeShapeType="1" noTextEdit="1"/>
          </p:cNvSpPr>
          <p:nvPr/>
        </p:nvSpPr>
        <p:spPr bwMode="auto">
          <a:xfrm>
            <a:off x="2195513" y="5445125"/>
            <a:ext cx="287337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и</a:t>
            </a:r>
          </a:p>
        </p:txBody>
      </p:sp>
      <p:sp>
        <p:nvSpPr>
          <p:cNvPr id="7234" name="WordArt 66"/>
          <p:cNvSpPr>
            <a:spLocks noChangeArrowheads="1" noChangeShapeType="1" noTextEdit="1"/>
          </p:cNvSpPr>
          <p:nvPr/>
        </p:nvSpPr>
        <p:spPr bwMode="auto">
          <a:xfrm>
            <a:off x="6515100" y="5445125"/>
            <a:ext cx="287338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е</a:t>
            </a:r>
          </a:p>
        </p:txBody>
      </p:sp>
      <p:sp>
        <p:nvSpPr>
          <p:cNvPr id="7235" name="WordArt 67"/>
          <p:cNvSpPr>
            <a:spLocks noChangeArrowheads="1" noChangeShapeType="1" noTextEdit="1"/>
          </p:cNvSpPr>
          <p:nvPr/>
        </p:nvSpPr>
        <p:spPr bwMode="auto">
          <a:xfrm>
            <a:off x="2197100" y="6092825"/>
            <a:ext cx="287338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и</a:t>
            </a:r>
          </a:p>
        </p:txBody>
      </p:sp>
      <p:sp>
        <p:nvSpPr>
          <p:cNvPr id="7236" name="WordArt 68"/>
          <p:cNvSpPr>
            <a:spLocks noChangeArrowheads="1" noChangeShapeType="1" noTextEdit="1"/>
          </p:cNvSpPr>
          <p:nvPr/>
        </p:nvSpPr>
        <p:spPr bwMode="auto">
          <a:xfrm>
            <a:off x="6515100" y="6092825"/>
            <a:ext cx="287338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е</a:t>
            </a:r>
          </a:p>
        </p:txBody>
      </p:sp>
      <p:pic>
        <p:nvPicPr>
          <p:cNvPr id="47" name="Picture 3" descr="C:\Users\User\Desktop\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97425"/>
            <a:ext cx="1727994" cy="206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46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79186E-6 L 0.20486 -0.005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3" y="-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55227E-6 L 0.15764 -0.0050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2" y="-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2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6.29047E-7 L -0.27535 -0.0050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67" y="-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29417E-6 L 0.21268 -0.0050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25" y="-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6" dur="2000" fill="hold"/>
                                        <p:tgtEl>
                                          <p:spTgt spid="7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12673E-6 L 0.21268 -0.0050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25" y="-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03515E-7 L -0.31476 -0.0050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47" y="-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3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7197E-6 L -0.22032 0.0053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7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3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2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2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7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 nodeType="clickPar">
                      <p:stCondLst>
                        <p:cond delay="0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2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7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 nodeType="clickPar">
                      <p:stCondLst>
                        <p:cond delay="0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2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3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31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7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 nodeType="clickPar">
                      <p:stCondLst>
                        <p:cond delay="0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3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7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35"/>
                  </p:tgtEl>
                </p:cond>
              </p:nextCondLst>
            </p:seq>
          </p:childTnLst>
        </p:cTn>
      </p:par>
    </p:tnLst>
    <p:bldLst>
      <p:bldP spid="7213" grpId="0" animBg="1"/>
      <p:bldP spid="7214" grpId="0" animBg="1"/>
      <p:bldP spid="7215" grpId="0" animBg="1"/>
      <p:bldP spid="7216" grpId="0" animBg="1"/>
      <p:bldP spid="7217" grpId="0" animBg="1"/>
      <p:bldP spid="7218" grpId="0" animBg="1"/>
      <p:bldP spid="7219" grpId="0" animBg="1"/>
      <p:bldP spid="7220" grpId="0" animBg="1"/>
      <p:bldP spid="7221" grpId="0" animBg="1"/>
      <p:bldP spid="7222" grpId="0" animBg="1"/>
      <p:bldP spid="7223" grpId="0" animBg="1"/>
      <p:bldP spid="7224" grpId="0" animBg="1"/>
      <p:bldP spid="7225" grpId="0" animBg="1"/>
      <p:bldP spid="7226" grpId="0" animBg="1"/>
      <p:bldP spid="7227" grpId="0" animBg="1"/>
      <p:bldP spid="7228" grpId="0" animBg="1"/>
      <p:bldP spid="7229" grpId="0" animBg="1"/>
      <p:bldP spid="7230" grpId="0" animBg="1"/>
      <p:bldP spid="7231" grpId="0" animBg="1"/>
      <p:bldP spid="7232" grpId="0" animBg="1"/>
      <p:bldP spid="7233" grpId="0" animBg="1"/>
      <p:bldP spid="7234" grpId="0" animBg="1"/>
      <p:bldP spid="7235" grpId="0" animBg="1"/>
      <p:bldP spid="72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slide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40" y="-3027"/>
            <a:ext cx="9144000" cy="6861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63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82" y="1512168"/>
            <a:ext cx="8311707" cy="515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87" y="426790"/>
            <a:ext cx="8311032" cy="1274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 descr="C:\Users\User\Desktop\новенькие шаблоны\члены предложения\Рисунок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165" y="2060848"/>
            <a:ext cx="1285875" cy="250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User\Desktop\новенькие шаблоны\члены предложения\Рисунок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060848"/>
            <a:ext cx="1368152" cy="19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User\Desktop\новенькие шаблоны\члены предложения\Рисунок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108401"/>
            <a:ext cx="1728192" cy="16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User\Desktop\новенькие шаблоны\члены предложения\Рисунок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664" y="2602344"/>
            <a:ext cx="1285875" cy="125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User\Desktop\новенькие шаблоны\члены предложения\Рисунок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382" y="2599371"/>
            <a:ext cx="1285875" cy="125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User\Desktop\новенькие шаблоны\члены предложения\Рисунок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290" y="3068960"/>
            <a:ext cx="1511566" cy="14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User\Desktop\новенькие шаблоны\члены предложения\Рисунок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933" y="3645024"/>
            <a:ext cx="1075723" cy="95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User\Desktop\новенькие шаблоны\члены предложения\Рисунок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621835"/>
            <a:ext cx="1075723" cy="95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Users\User\Desktop\новенькие шаблоны\члены предложения\Рисунок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608" y="4653135"/>
            <a:ext cx="537861" cy="144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User\Desktop\новенькие шаблоны\члены предложения\Рисунок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290" y="4661520"/>
            <a:ext cx="537861" cy="144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User\Desktop\новенькие шаблоны\члены предложения\Рисунок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502690" y="4651141"/>
            <a:ext cx="1221438" cy="16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C:\Users\User\Desktop\новенькие шаблоны\члены предложения\Рисунок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588224" y="4640424"/>
            <a:ext cx="1728192" cy="15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Users\User\Desktop\новенькие шаблоны\члены предложения\Рисунок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937794" y="5085184"/>
            <a:ext cx="1221438" cy="16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User\Desktop\новенькие шаблоны\члены предложения\Рисунок3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589240"/>
            <a:ext cx="1371600" cy="4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C:\Users\User\Desktop\новенькие шаблоны\члены предложения\Рисунок3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945" y="5589240"/>
            <a:ext cx="1371600" cy="4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C:\Users\User\Desktop\новенькие шаблоны\члены предложения\Рисунок3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728" y="5589240"/>
            <a:ext cx="1371600" cy="4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4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Arial Black" pitchFamily="34" charset="0"/>
              </a:rPr>
              <a:t>Выводы:</a:t>
            </a:r>
            <a:endParaRPr lang="ru-RU" sz="6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681" y="2359663"/>
            <a:ext cx="45032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1)</a:t>
            </a:r>
            <a:r>
              <a:rPr lang="ru-RU" sz="4000" b="1" dirty="0" err="1" smtClean="0">
                <a:solidFill>
                  <a:srgbClr val="002060"/>
                </a:solidFill>
              </a:rPr>
              <a:t>Ед.число</a:t>
            </a:r>
            <a:r>
              <a:rPr lang="ru-RU" sz="4000" b="1" dirty="0" smtClean="0">
                <a:solidFill>
                  <a:srgbClr val="002060"/>
                </a:solidFill>
              </a:rPr>
              <a:t>- </a:t>
            </a:r>
            <a:r>
              <a:rPr lang="ru-RU" sz="4000" b="1" dirty="0" err="1" smtClean="0">
                <a:solidFill>
                  <a:srgbClr val="002060"/>
                </a:solidFill>
              </a:rPr>
              <a:t>множ</a:t>
            </a:r>
            <a:r>
              <a:rPr lang="ru-RU" sz="4000" b="1" dirty="0" smtClean="0">
                <a:solidFill>
                  <a:srgbClr val="002060"/>
                </a:solidFill>
              </a:rPr>
              <a:t>.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66145" y="2348880"/>
            <a:ext cx="35589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1) </a:t>
            </a:r>
            <a:r>
              <a:rPr lang="ru-RU" sz="4000" b="1" dirty="0" err="1" smtClean="0">
                <a:solidFill>
                  <a:srgbClr val="002060"/>
                </a:solidFill>
              </a:rPr>
              <a:t>н_га</a:t>
            </a:r>
            <a:r>
              <a:rPr lang="ru-RU" sz="4000" b="1" dirty="0" smtClean="0">
                <a:solidFill>
                  <a:srgbClr val="002060"/>
                </a:solidFill>
              </a:rPr>
              <a:t> - </a:t>
            </a:r>
            <a:r>
              <a:rPr lang="ru-RU" sz="4000" b="1" dirty="0" err="1" smtClean="0">
                <a:solidFill>
                  <a:srgbClr val="002060"/>
                </a:solidFill>
              </a:rPr>
              <a:t>нОги</a:t>
            </a: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5897" y="3067549"/>
            <a:ext cx="48603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2) </a:t>
            </a:r>
            <a:r>
              <a:rPr lang="ru-RU" sz="4000" b="1" dirty="0" err="1" smtClean="0">
                <a:solidFill>
                  <a:srgbClr val="002060"/>
                </a:solidFill>
              </a:rPr>
              <a:t>Множ</a:t>
            </a:r>
            <a:r>
              <a:rPr lang="ru-RU" sz="4000" b="1" dirty="0" smtClean="0">
                <a:solidFill>
                  <a:srgbClr val="002060"/>
                </a:solidFill>
              </a:rPr>
              <a:t>. – единств.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78752" y="3052982"/>
            <a:ext cx="4025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2) </a:t>
            </a:r>
            <a:r>
              <a:rPr lang="ru-RU" sz="4000" b="1" dirty="0" err="1" smtClean="0">
                <a:solidFill>
                  <a:srgbClr val="002060"/>
                </a:solidFill>
              </a:rPr>
              <a:t>Ст_лы</a:t>
            </a:r>
            <a:r>
              <a:rPr lang="ru-RU" sz="4000" b="1" dirty="0" smtClean="0">
                <a:solidFill>
                  <a:srgbClr val="002060"/>
                </a:solidFill>
              </a:rPr>
              <a:t> - </a:t>
            </a:r>
            <a:r>
              <a:rPr lang="ru-RU" sz="4000" b="1" dirty="0" err="1" smtClean="0">
                <a:solidFill>
                  <a:srgbClr val="002060"/>
                </a:solidFill>
              </a:rPr>
              <a:t>стОл</a:t>
            </a: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64640" y="3861048"/>
            <a:ext cx="37573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3) </a:t>
            </a:r>
            <a:r>
              <a:rPr lang="ru-RU" sz="4000" b="1" dirty="0" err="1" smtClean="0">
                <a:solidFill>
                  <a:srgbClr val="002060"/>
                </a:solidFill>
              </a:rPr>
              <a:t>д_ла</a:t>
            </a:r>
            <a:r>
              <a:rPr lang="ru-RU" sz="4000" b="1" dirty="0" smtClean="0">
                <a:solidFill>
                  <a:srgbClr val="002060"/>
                </a:solidFill>
              </a:rPr>
              <a:t>- </a:t>
            </a:r>
            <a:r>
              <a:rPr lang="ru-RU" sz="4000" b="1" dirty="0" err="1" smtClean="0">
                <a:solidFill>
                  <a:srgbClr val="002060"/>
                </a:solidFill>
              </a:rPr>
              <a:t>дЕлать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   </a:t>
            </a:r>
            <a:r>
              <a:rPr lang="ru-RU" sz="4000" b="1" dirty="0" err="1" smtClean="0">
                <a:solidFill>
                  <a:srgbClr val="002060"/>
                </a:solidFill>
              </a:rPr>
              <a:t>Б_гу</a:t>
            </a:r>
            <a:r>
              <a:rPr lang="ru-RU" sz="4000" b="1" dirty="0" smtClean="0">
                <a:solidFill>
                  <a:srgbClr val="002060"/>
                </a:solidFill>
              </a:rPr>
              <a:t> -</a:t>
            </a:r>
            <a:r>
              <a:rPr lang="ru-RU" sz="4000" b="1" dirty="0" err="1" smtClean="0">
                <a:solidFill>
                  <a:srgbClr val="002060"/>
                </a:solidFill>
              </a:rPr>
              <a:t>бЕг</a:t>
            </a:r>
            <a:endParaRPr lang="ru-RU" sz="4000" b="1" dirty="0">
              <a:solidFill>
                <a:srgbClr val="002060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23528" y="3861048"/>
            <a:ext cx="4707764" cy="707886"/>
            <a:chOff x="323528" y="3861048"/>
            <a:chExt cx="4707764" cy="707886"/>
          </a:xfrm>
        </p:grpSpPr>
        <p:sp>
          <p:nvSpPr>
            <p:cNvPr id="7" name="TextBox 6"/>
            <p:cNvSpPr txBox="1"/>
            <p:nvPr/>
          </p:nvSpPr>
          <p:spPr>
            <a:xfrm>
              <a:off x="323528" y="3861048"/>
              <a:ext cx="470776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rgbClr val="002060"/>
                  </a:solidFill>
                </a:rPr>
                <a:t>3) </a:t>
              </a:r>
              <a:r>
                <a:rPr lang="ru-RU" sz="4000" b="1" dirty="0" err="1" smtClean="0">
                  <a:solidFill>
                    <a:srgbClr val="002060"/>
                  </a:solidFill>
                </a:rPr>
                <a:t>Сущ</a:t>
              </a:r>
              <a:r>
                <a:rPr lang="ru-RU" sz="4000" b="1" dirty="0" smtClean="0">
                  <a:solidFill>
                    <a:srgbClr val="002060"/>
                  </a:solidFill>
                </a:rPr>
                <a:t>          глагол </a:t>
              </a:r>
              <a:endParaRPr lang="ru-RU" sz="4000" b="1" dirty="0">
                <a:solidFill>
                  <a:srgbClr val="002060"/>
                </a:solidFill>
              </a:endParaRPr>
            </a:p>
          </p:txBody>
        </p:sp>
        <p:cxnSp>
          <p:nvCxnSpPr>
            <p:cNvPr id="10" name="Прямая со стрелкой 9"/>
            <p:cNvCxnSpPr/>
            <p:nvPr/>
          </p:nvCxnSpPr>
          <p:spPr>
            <a:xfrm>
              <a:off x="2051720" y="4293096"/>
              <a:ext cx="1080120" cy="0"/>
            </a:xfrm>
            <a:prstGeom prst="straightConnector1">
              <a:avLst/>
            </a:prstGeom>
            <a:ln w="63500">
              <a:solidFill>
                <a:srgbClr val="00206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170" name="Picture 2" descr="C:\Users\User\Desktop\Pravopisanie-bezudarnyih-glasnyi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91" y="-65182"/>
            <a:ext cx="9282021" cy="692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72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русский Ол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656" y="-603448"/>
            <a:ext cx="11449272" cy="8064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118864"/>
            <a:ext cx="77030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Проверка домашнего задания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6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User\Desktop\новенькие шаблоны\дома и домики\4def459e66f6e19dd0afe96b8e580a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39" y="53055"/>
            <a:ext cx="9144000" cy="698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091197"/>
            <a:ext cx="6396930" cy="37221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 descr="C:\Users\User\Desktop\новенькие шаблоны\дома и домики\9-91389_ideas-rain-clipart-animal-clipart-rainy-clipar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4296916" cy="3819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169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1578496"/>
            <a:ext cx="8219257" cy="42987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Удивительный зверек     ежик    все его знают   все  его любят   все  его находили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знаменит  он  своими колючками    он любит  молоко  ловит мышей и лягушек  смело вступает в бой с гадюками    при  тревоге  сворачивается в  колючий шар   грозно пыхтит .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8144" y="1148551"/>
            <a:ext cx="4171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006600"/>
                </a:solidFill>
              </a:rPr>
              <a:t>.</a:t>
            </a:r>
            <a:endParaRPr lang="ru-RU" sz="7200" dirty="0">
              <a:solidFill>
                <a:srgbClr val="0066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608004" y="1874703"/>
            <a:ext cx="324036" cy="0"/>
          </a:xfrm>
          <a:prstGeom prst="line">
            <a:avLst/>
          </a:prstGeom>
          <a:ln w="381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634618" y="1608552"/>
            <a:ext cx="4171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006600"/>
                </a:solidFill>
              </a:rPr>
              <a:t>.</a:t>
            </a:r>
            <a:endParaRPr lang="ru-RU" sz="7200" dirty="0">
              <a:solidFill>
                <a:srgbClr val="0066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77774" y="1748715"/>
            <a:ext cx="6158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6600"/>
                </a:solidFill>
              </a:rPr>
              <a:t>В</a:t>
            </a:r>
            <a:endParaRPr lang="ru-RU" sz="6000" b="1" i="1" dirty="0">
              <a:solidFill>
                <a:srgbClr val="0066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08004" y="1662977"/>
            <a:ext cx="4171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006600"/>
                </a:solidFill>
              </a:rPr>
              <a:t>.</a:t>
            </a:r>
            <a:endParaRPr lang="ru-RU" sz="7200" dirty="0">
              <a:solidFill>
                <a:srgbClr val="0066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70022" y="1765265"/>
            <a:ext cx="6158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6600"/>
                </a:solidFill>
              </a:rPr>
              <a:t>В</a:t>
            </a:r>
            <a:endParaRPr lang="ru-RU" sz="6000" b="1" i="1" dirty="0">
              <a:solidFill>
                <a:srgbClr val="0066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53222" y="1608553"/>
            <a:ext cx="4171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006600"/>
                </a:solidFill>
              </a:rPr>
              <a:t>.</a:t>
            </a:r>
            <a:endParaRPr lang="ru-RU" sz="7200" dirty="0">
              <a:solidFill>
                <a:srgbClr val="0066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4213" y="2328631"/>
            <a:ext cx="5549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6600"/>
                </a:solidFill>
              </a:rPr>
              <a:t>З</a:t>
            </a:r>
            <a:endParaRPr lang="ru-RU" sz="6000" b="1" i="1" dirty="0">
              <a:solidFill>
                <a:srgbClr val="0066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88154" y="2237348"/>
            <a:ext cx="4171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006600"/>
                </a:solidFill>
              </a:rPr>
              <a:t>.</a:t>
            </a:r>
            <a:endParaRPr lang="ru-RU" sz="7200" dirty="0">
              <a:solidFill>
                <a:srgbClr val="00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54535" y="2366044"/>
            <a:ext cx="69923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6600"/>
                </a:solidFill>
              </a:rPr>
              <a:t>О</a:t>
            </a:r>
            <a:endParaRPr lang="ru-RU" sz="6000" b="1" i="1" dirty="0">
              <a:solidFill>
                <a:srgbClr val="0066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03848" y="2728820"/>
            <a:ext cx="4171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006600"/>
                </a:solidFill>
              </a:rPr>
              <a:t>,</a:t>
            </a:r>
            <a:endParaRPr lang="ru-RU" sz="7200" dirty="0">
              <a:solidFill>
                <a:srgbClr val="0066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99314" y="2728820"/>
            <a:ext cx="4171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006600"/>
                </a:solidFill>
              </a:rPr>
              <a:t>,</a:t>
            </a:r>
            <a:endParaRPr lang="ru-RU" sz="7200" dirty="0">
              <a:solidFill>
                <a:srgbClr val="0066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29218" y="3140968"/>
            <a:ext cx="4171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006600"/>
                </a:solidFill>
              </a:rPr>
              <a:t>.</a:t>
            </a:r>
            <a:endParaRPr lang="ru-RU" sz="7200" dirty="0">
              <a:solidFill>
                <a:srgbClr val="0066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04248" y="3349441"/>
            <a:ext cx="6687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6600"/>
                </a:solidFill>
              </a:rPr>
              <a:t>П</a:t>
            </a:r>
            <a:endParaRPr lang="ru-RU" sz="6000" b="1" i="1" dirty="0">
              <a:solidFill>
                <a:srgbClr val="0066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23624" y="3645071"/>
            <a:ext cx="4171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006600"/>
                </a:solidFill>
              </a:rPr>
              <a:t>,</a:t>
            </a:r>
            <a:endParaRPr lang="ru-RU" sz="7200" dirty="0">
              <a:solidFill>
                <a:srgbClr val="0066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62" y="41975"/>
            <a:ext cx="8671617" cy="1442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080831" y="1261209"/>
            <a:ext cx="6158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6600"/>
                </a:solidFill>
              </a:rPr>
              <a:t>В</a:t>
            </a:r>
            <a:endParaRPr lang="ru-RU" sz="6000" b="1" i="1" dirty="0">
              <a:solidFill>
                <a:srgbClr val="006600"/>
              </a:solidFill>
            </a:endParaRPr>
          </a:p>
        </p:txBody>
      </p:sp>
      <p:pic>
        <p:nvPicPr>
          <p:cNvPr id="1028" name="Picture 4" descr="C:\Users\User\Desktop\новенькие шаблоны\члены предложения\Рисунок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540" y="2029579"/>
            <a:ext cx="1223291" cy="10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новенькие шаблоны\члены предложения\Рисунок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627" y="2060848"/>
            <a:ext cx="1444625" cy="30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538409" y="3140968"/>
            <a:ext cx="593431" cy="0"/>
          </a:xfrm>
          <a:prstGeom prst="line">
            <a:avLst/>
          </a:prstGeom>
          <a:ln w="381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154169" y="2083707"/>
            <a:ext cx="829226" cy="0"/>
          </a:xfrm>
          <a:prstGeom prst="line">
            <a:avLst/>
          </a:prstGeom>
          <a:ln w="381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4" descr="C:\Users\User\Desktop\новенькие шаблоны\члены предложения\Рисунок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93" y="2528656"/>
            <a:ext cx="1223291" cy="10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Прямая соединительная линия 28"/>
          <p:cNvCxnSpPr/>
          <p:nvPr/>
        </p:nvCxnSpPr>
        <p:spPr>
          <a:xfrm>
            <a:off x="1877774" y="2582784"/>
            <a:ext cx="829226" cy="0"/>
          </a:xfrm>
          <a:prstGeom prst="line">
            <a:avLst/>
          </a:prstGeom>
          <a:ln w="381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4" descr="C:\Users\User\Desktop\новенькие шаблоны\члены предложения\Рисунок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961" y="2566269"/>
            <a:ext cx="1223291" cy="10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Прямая соединительная линия 30"/>
          <p:cNvCxnSpPr/>
          <p:nvPr/>
        </p:nvCxnSpPr>
        <p:spPr>
          <a:xfrm>
            <a:off x="4886680" y="2615061"/>
            <a:ext cx="829226" cy="0"/>
          </a:xfrm>
          <a:prstGeom prst="line">
            <a:avLst/>
          </a:prstGeom>
          <a:ln w="381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4" descr="C:\Users\User\Desktop\новенькие шаблоны\члены предложения\Рисунок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824" y="2528656"/>
            <a:ext cx="1580398" cy="13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3" name="Прямая соединительная линия 32"/>
          <p:cNvCxnSpPr/>
          <p:nvPr/>
        </p:nvCxnSpPr>
        <p:spPr>
          <a:xfrm>
            <a:off x="6790795" y="3140968"/>
            <a:ext cx="829226" cy="0"/>
          </a:xfrm>
          <a:prstGeom prst="line">
            <a:avLst/>
          </a:prstGeom>
          <a:ln w="381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4" descr="C:\Users\User\Desktop\новенькие шаблоны\члены предложения\Рисунок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35" y="3632876"/>
            <a:ext cx="1223291" cy="10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C:\Users\User\Desktop\новенькие шаблоны\члены предложения\Рисунок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960" y="3590943"/>
            <a:ext cx="1223291" cy="10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C:\Users\User\Desktop\новенькие шаблоны\члены предложения\Рисунок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195" y="4091450"/>
            <a:ext cx="1737766" cy="15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C:\Users\User\Desktop\новенькие шаблоны\члены предложения\Рисунок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432" y="4581128"/>
            <a:ext cx="2673608" cy="118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C:\Users\User\Desktop\новенькие шаблоны\члены предложения\Рисунок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958" y="5085184"/>
            <a:ext cx="1362669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unname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627" y="4825428"/>
            <a:ext cx="2446914" cy="21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hedgehog_PNG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50" y="5333330"/>
            <a:ext cx="1644412" cy="1409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Desktop\122246423_6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94061" y="4581128"/>
            <a:ext cx="1669454" cy="2477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C:\Users\User\Desktop\новенькие шаблоны\члены предложения\Рисунок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27" y="3104720"/>
            <a:ext cx="1881060" cy="83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416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ВОРОБЕЙ ПОЛЕВОЙ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427154"/>
            <a:ext cx="1900066" cy="1900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encrypted-tbn0.gstatic.com/images?q=tbn:ANd9GcRH2SMr0rxuT1dZpLMbQOgjpwcKglydoLZYhZpqXNHaF7jUHNxR_Q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3645024"/>
            <a:ext cx="2171701" cy="21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s://encrypted-tbn2.gstatic.com/images?q=tbn:ANd9GcQ7aNOPR9EvjPF7XiTZE2pL4EdIjo2E_UgqL51uqjWsQxyqIYKz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27154"/>
            <a:ext cx="2543175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s://encrypted-tbn1.gstatic.com/images?q=tbn:ANd9GcRcE-_i-ddfHvdeHYhb9PiVaqtK4i1Upbz8nkBjowMkU378upA2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038842"/>
            <a:ext cx="200025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30091" y="2227379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робей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5847974" y="2222079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дев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чка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115747"/>
            <a:ext cx="3203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з</a:t>
            </a:r>
            <a:r>
              <a:rPr lang="ru-RU" sz="4000" dirty="0" smtClean="0">
                <a:solidFill>
                  <a:srgbClr val="FF0000"/>
                </a:solidFill>
              </a:rPr>
              <a:t>е</a:t>
            </a:r>
            <a:r>
              <a:rPr lang="ru-RU" sz="4000" dirty="0" smtClean="0"/>
              <a:t>мл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ника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555988" y="5324843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рока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887745" y="5150711"/>
            <a:ext cx="18087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зык</a:t>
            </a:r>
            <a:endParaRPr lang="ru-RU" sz="4000" dirty="0"/>
          </a:p>
        </p:txBody>
      </p:sp>
      <p:pic>
        <p:nvPicPr>
          <p:cNvPr id="8" name="Picture 2" descr="https://encrypted-tbn1.gstatic.com/images?q=tbn:ANd9GcQJ7DjiFxYYjfygLhqPAKw65hqvJHcnFEPJV29PYLcubTNQBdWrJw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16" y="3139882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8" descr="http://travushka.net/foto/995fd077587a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3" y="0"/>
            <a:ext cx="1907704" cy="190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8440" y="2103543"/>
            <a:ext cx="3055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м</a:t>
            </a:r>
            <a:r>
              <a:rPr lang="ru-RU" sz="4400" dirty="0" smtClean="0">
                <a:solidFill>
                  <a:srgbClr val="FF0000"/>
                </a:solidFill>
              </a:rPr>
              <a:t>а</a:t>
            </a:r>
            <a:r>
              <a:rPr lang="ru-RU" sz="4400" dirty="0" smtClean="0"/>
              <a:t>лина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272173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9"/>
          <p:cNvSpPr>
            <a:spLocks noGrp="1" noChangeArrowheads="1"/>
          </p:cNvSpPr>
          <p:nvPr>
            <p:ph sz="quarter" idx="13"/>
          </p:nvPr>
        </p:nvSpPr>
        <p:spPr bwMode="auto">
          <a:xfrm>
            <a:off x="323528" y="908720"/>
            <a:ext cx="2746648" cy="892696"/>
          </a:xfrm>
          <a:prstGeom prst="roundRect">
            <a:avLst>
              <a:gd name="adj" fmla="val 16667"/>
            </a:avLst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СТ_РОЖИТЬ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auto">
          <a:xfrm>
            <a:off x="2950712" y="3179368"/>
            <a:ext cx="2584747" cy="1036574"/>
          </a:xfrm>
          <a:prstGeom prst="roundRect">
            <a:avLst>
              <a:gd name="adj" fmla="val 16667"/>
            </a:avLst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М_ СТОВАЯ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1337501" y="1916431"/>
            <a:ext cx="3227493" cy="1152529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Проб_жать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3710492" y="4365102"/>
            <a:ext cx="3019222" cy="1043601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Arial" pitchFamily="34" charset="0"/>
              </a:rPr>
              <a:t>Просв_тить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5076056" y="5517232"/>
            <a:ext cx="2955909" cy="1036574"/>
          </a:xfrm>
          <a:prstGeom prst="roundRect">
            <a:avLst>
              <a:gd name="adj" fmla="val 16667"/>
            </a:avLst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р_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дово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й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1105" y="346771"/>
            <a:ext cx="10054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Arial Black" pitchFamily="34" charset="0"/>
              </a:rPr>
              <a:t>о</a:t>
            </a:r>
            <a:endParaRPr lang="ru-RU" sz="9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8908" y="1499300"/>
            <a:ext cx="10054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Arial Black" pitchFamily="34" charset="0"/>
              </a:rPr>
              <a:t>е</a:t>
            </a:r>
            <a:endParaRPr lang="ru-RU" sz="9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24311" y="2646282"/>
            <a:ext cx="10054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Arial Black" pitchFamily="34" charset="0"/>
              </a:rPr>
              <a:t>о</a:t>
            </a:r>
            <a:endParaRPr lang="ru-RU" sz="9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76256" y="3947572"/>
            <a:ext cx="10054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Arial Black" pitchFamily="34" charset="0"/>
              </a:rPr>
              <a:t>е</a:t>
            </a:r>
            <a:endParaRPr lang="ru-RU" sz="9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38211" y="5099700"/>
            <a:ext cx="95250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Arial Black" pitchFamily="34" charset="0"/>
              </a:rPr>
              <a:t>я</a:t>
            </a:r>
            <a:endParaRPr lang="ru-RU" sz="9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126" name="Picture 6" descr="C:\Users\User\Desktop\новенькие шаблоны\прозрачные детки\fe2339224e4bdd2e1429af76cba1020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304" y="2786162"/>
            <a:ext cx="3491016" cy="402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User\Desktop\новенькие шаблоны\прозрачные детки\unnamed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39970"/>
            <a:ext cx="2453156" cy="328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2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новенькие шаблоны\дома и домики\30bbb13e94efb771529b7d1ae07013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35"/>
            <a:ext cx="9144000" cy="6854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461293" y="2708920"/>
            <a:ext cx="898525" cy="900113"/>
          </a:xfrm>
          <a:prstGeom prst="bevel">
            <a:avLst>
              <a:gd name="adj" fmla="val 12500"/>
            </a:avLst>
          </a:prstGeom>
          <a:solidFill>
            <a:srgbClr val="DDB057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87480" rIns="90000" bIns="45000" anchor="ctr"/>
          <a:lstStyle/>
          <a:p>
            <a:pPr algn="ctr" eaLnBrk="1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1" dirty="0">
                <a:solidFill>
                  <a:srgbClr val="DC2300"/>
                </a:solidFill>
                <a:ea typeface="msmincho"/>
              </a:rPr>
              <a:t>а</a:t>
            </a: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1547664" y="2980860"/>
            <a:ext cx="900113" cy="900113"/>
          </a:xfrm>
          <a:prstGeom prst="bevel">
            <a:avLst>
              <a:gd name="adj" fmla="val 12500"/>
            </a:avLst>
          </a:prstGeom>
          <a:solidFill>
            <a:srgbClr val="DDB057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87480" rIns="90000" bIns="45000" anchor="ctr"/>
          <a:lstStyle/>
          <a:p>
            <a:pPr algn="ctr" eaLnBrk="1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1" dirty="0">
                <a:solidFill>
                  <a:srgbClr val="DC2300"/>
                </a:solidFill>
                <a:ea typeface="msmincho"/>
              </a:rPr>
              <a:t>я</a:t>
            </a:r>
          </a:p>
        </p:txBody>
      </p:sp>
      <p:sp>
        <p:nvSpPr>
          <p:cNvPr id="8" name="AutoShape 14"/>
          <p:cNvSpPr>
            <a:spLocks noChangeArrowheads="1"/>
          </p:cNvSpPr>
          <p:nvPr/>
        </p:nvSpPr>
        <p:spPr bwMode="auto">
          <a:xfrm>
            <a:off x="8034968" y="2980859"/>
            <a:ext cx="900112" cy="900113"/>
          </a:xfrm>
          <a:prstGeom prst="bevel">
            <a:avLst>
              <a:gd name="adj" fmla="val 12500"/>
            </a:avLst>
          </a:prstGeom>
          <a:solidFill>
            <a:srgbClr val="DDB057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87480" rIns="90000" bIns="45000" anchor="ctr"/>
          <a:lstStyle/>
          <a:p>
            <a:pPr algn="ctr" eaLnBrk="1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1" dirty="0">
                <a:solidFill>
                  <a:srgbClr val="DC2300"/>
                </a:solidFill>
                <a:ea typeface="msmincho"/>
              </a:rPr>
              <a:t>е</a:t>
            </a:r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5508104" y="1232743"/>
            <a:ext cx="900112" cy="900113"/>
          </a:xfrm>
          <a:prstGeom prst="bevel">
            <a:avLst>
              <a:gd name="adj" fmla="val 12500"/>
            </a:avLst>
          </a:prstGeom>
          <a:solidFill>
            <a:srgbClr val="DDB057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87480" rIns="90000" bIns="45000" anchor="ctr"/>
          <a:lstStyle/>
          <a:p>
            <a:pPr algn="ctr" eaLnBrk="1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1" dirty="0">
                <a:solidFill>
                  <a:srgbClr val="DC2300"/>
                </a:solidFill>
                <a:ea typeface="msmincho"/>
              </a:rPr>
              <a:t>и</a:t>
            </a:r>
          </a:p>
        </p:txBody>
      </p:sp>
      <p:sp>
        <p:nvSpPr>
          <p:cNvPr id="10" name="AutoShape 14"/>
          <p:cNvSpPr>
            <a:spLocks noChangeArrowheads="1"/>
          </p:cNvSpPr>
          <p:nvPr/>
        </p:nvSpPr>
        <p:spPr bwMode="auto">
          <a:xfrm>
            <a:off x="7584912" y="674687"/>
            <a:ext cx="900112" cy="900113"/>
          </a:xfrm>
          <a:prstGeom prst="bevel">
            <a:avLst>
              <a:gd name="adj" fmla="val 12500"/>
            </a:avLst>
          </a:prstGeom>
          <a:solidFill>
            <a:srgbClr val="DDB057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87480" rIns="90000" bIns="45000" anchor="ctr"/>
          <a:lstStyle/>
          <a:p>
            <a:pPr algn="ctr" eaLnBrk="1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800" b="1" dirty="0" smtClean="0">
                <a:solidFill>
                  <a:srgbClr val="DC2300"/>
                </a:solidFill>
                <a:ea typeface="msmincho"/>
              </a:rPr>
              <a:t>о</a:t>
            </a:r>
            <a:endParaRPr lang="ru-RU" sz="4800" b="1" dirty="0">
              <a:solidFill>
                <a:srgbClr val="DC2300"/>
              </a:solidFill>
              <a:ea typeface="msmincho"/>
            </a:endParaRPr>
          </a:p>
        </p:txBody>
      </p:sp>
      <p:sp>
        <p:nvSpPr>
          <p:cNvPr id="4" name="Круглая лента лицом вниз 3"/>
          <p:cNvSpPr/>
          <p:nvPr/>
        </p:nvSpPr>
        <p:spPr>
          <a:xfrm>
            <a:off x="0" y="-13074"/>
            <a:ext cx="7632848" cy="1408941"/>
          </a:xfrm>
          <a:prstGeom prst="ellipseRibb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2"/>
                </a:solidFill>
              </a:rPr>
              <a:t>Город</a:t>
            </a:r>
          </a:p>
          <a:p>
            <a:pPr algn="ctr"/>
            <a:r>
              <a:rPr lang="ru-RU" sz="2800" b="1" i="1" dirty="0" smtClean="0">
                <a:solidFill>
                  <a:schemeClr val="tx2"/>
                </a:solidFill>
              </a:rPr>
              <a:t>Безударных гласных</a:t>
            </a:r>
            <a:endParaRPr lang="ru-RU" sz="28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184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08143 -0.167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-838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48148E-6 L 0.0533 -0.1891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6" y="-946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-0.56163 -0.1891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90" y="-946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7 L -0.07274 0.0657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6" y="328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-0.40226 0.1472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22" y="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новенькие шаблоны\дома и домики\999d852f3d9b6d851dd03de51fcb74b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808"/>
            <a:ext cx="9144000" cy="69785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-облако 4"/>
          <p:cNvSpPr/>
          <p:nvPr/>
        </p:nvSpPr>
        <p:spPr>
          <a:xfrm>
            <a:off x="2627784" y="0"/>
            <a:ext cx="6120680" cy="4149080"/>
          </a:xfrm>
          <a:prstGeom prst="cloudCallout">
            <a:avLst>
              <a:gd name="adj1" fmla="val -51895"/>
              <a:gd name="adj2" fmla="val 424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Arial Black" pitchFamily="34" charset="0"/>
              </a:rPr>
              <a:t>   Если буква    гласная</a:t>
            </a:r>
          </a:p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Arial Black" pitchFamily="34" charset="0"/>
              </a:rPr>
              <a:t>  Вызовет сомнение,</a:t>
            </a:r>
          </a:p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Arial Black" pitchFamily="34" charset="0"/>
              </a:rPr>
              <a:t>Ты ее немедленно</a:t>
            </a:r>
          </a:p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Arial Black" pitchFamily="34" charset="0"/>
              </a:rPr>
              <a:t>Ставь под ударение!</a:t>
            </a:r>
            <a:endParaRPr lang="ru-RU" sz="2800" i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12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D:\клипарты\фоны сказочные\0_39023_546490d4_X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8" y="603250"/>
            <a:ext cx="7808912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5148263" y="5157788"/>
            <a:ext cx="1223962" cy="1079500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о</a:t>
            </a:r>
          </a:p>
        </p:txBody>
      </p:sp>
      <p:sp>
        <p:nvSpPr>
          <p:cNvPr id="17" name="Овал 16"/>
          <p:cNvSpPr/>
          <p:nvPr/>
        </p:nvSpPr>
        <p:spPr>
          <a:xfrm>
            <a:off x="6588125" y="5157788"/>
            <a:ext cx="1152525" cy="1079500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е</a:t>
            </a:r>
          </a:p>
        </p:txBody>
      </p:sp>
      <p:grpSp>
        <p:nvGrpSpPr>
          <p:cNvPr id="3" name="Группа 17"/>
          <p:cNvGrpSpPr>
            <a:grpSpLocks/>
          </p:cNvGrpSpPr>
          <p:nvPr/>
        </p:nvGrpSpPr>
        <p:grpSpPr bwMode="auto">
          <a:xfrm>
            <a:off x="3995738" y="2997200"/>
            <a:ext cx="4946650" cy="2020888"/>
            <a:chOff x="3884859" y="2492896"/>
            <a:chExt cx="4946991" cy="2021632"/>
          </a:xfrm>
        </p:grpSpPr>
        <p:sp>
          <p:nvSpPr>
            <p:cNvPr id="12" name="Выноска-облако 11"/>
            <p:cNvSpPr/>
            <p:nvPr/>
          </p:nvSpPr>
          <p:spPr>
            <a:xfrm>
              <a:off x="3884859" y="2492896"/>
              <a:ext cx="2773553" cy="1148186"/>
            </a:xfrm>
            <a:prstGeom prst="cloudCallout">
              <a:avLst>
                <a:gd name="adj1" fmla="val 50451"/>
                <a:gd name="adj2" fmla="val 39589"/>
              </a:avLst>
            </a:prstGeom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2700000" scaled="0"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C00000"/>
                  </a:solidFill>
                </a:rPr>
                <a:t>Подумай!</a:t>
              </a:r>
            </a:p>
          </p:txBody>
        </p:sp>
        <p:pic>
          <p:nvPicPr>
            <p:cNvPr id="3086" name="Picture 4" descr="http://cs409528.vk.me/v409528724/294a/FWcJZ3ZaPkQ.jpg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2790" y="2708920"/>
              <a:ext cx="2609060" cy="180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Овал 12"/>
          <p:cNvSpPr/>
          <p:nvPr/>
        </p:nvSpPr>
        <p:spPr>
          <a:xfrm>
            <a:off x="539750" y="5229225"/>
            <a:ext cx="1223963" cy="1081088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и</a:t>
            </a:r>
          </a:p>
        </p:txBody>
      </p:sp>
      <p:sp>
        <p:nvSpPr>
          <p:cNvPr id="14" name="Овал 13"/>
          <p:cNvSpPr/>
          <p:nvPr/>
        </p:nvSpPr>
        <p:spPr>
          <a:xfrm>
            <a:off x="2124075" y="5229225"/>
            <a:ext cx="1223963" cy="1079500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я</a:t>
            </a:r>
          </a:p>
        </p:txBody>
      </p:sp>
      <p:sp>
        <p:nvSpPr>
          <p:cNvPr id="15" name="Овал 14"/>
          <p:cNvSpPr/>
          <p:nvPr/>
        </p:nvSpPr>
        <p:spPr>
          <a:xfrm>
            <a:off x="3635375" y="5229225"/>
            <a:ext cx="1152525" cy="1079500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8243888" y="6308725"/>
            <a:ext cx="720725" cy="433388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03350" y="115888"/>
            <a:ext cx="6900863" cy="4619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Вставь пропущенную безударную гласную.</a:t>
            </a:r>
          </a:p>
        </p:txBody>
      </p:sp>
      <p:pic>
        <p:nvPicPr>
          <p:cNvPr id="13314" name="Picture 2" descr="C:\Users\User\Desktop\hello_html_m3474ae94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206" y="2503315"/>
            <a:ext cx="2324100" cy="2514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6792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49861E-6 L -0.31892 -0.5612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55" y="-2807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D:\клипарты\фоны сказочные\0_39023_546490d4_X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013" y="603250"/>
            <a:ext cx="7151687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1979613" y="5300663"/>
            <a:ext cx="1223962" cy="1079500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е</a:t>
            </a:r>
          </a:p>
        </p:txBody>
      </p:sp>
      <p:sp>
        <p:nvSpPr>
          <p:cNvPr id="17" name="Овал 16"/>
          <p:cNvSpPr/>
          <p:nvPr/>
        </p:nvSpPr>
        <p:spPr>
          <a:xfrm>
            <a:off x="6516688" y="5229225"/>
            <a:ext cx="1223962" cy="1150938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я</a:t>
            </a:r>
          </a:p>
        </p:txBody>
      </p:sp>
      <p:grpSp>
        <p:nvGrpSpPr>
          <p:cNvPr id="3" name="Группа 17"/>
          <p:cNvGrpSpPr>
            <a:grpSpLocks/>
          </p:cNvGrpSpPr>
          <p:nvPr/>
        </p:nvGrpSpPr>
        <p:grpSpPr bwMode="auto">
          <a:xfrm>
            <a:off x="3995738" y="2997200"/>
            <a:ext cx="4946650" cy="2020888"/>
            <a:chOff x="3884859" y="2492896"/>
            <a:chExt cx="4946991" cy="2021632"/>
          </a:xfrm>
        </p:grpSpPr>
        <p:sp>
          <p:nvSpPr>
            <p:cNvPr id="12" name="Выноска-облако 11"/>
            <p:cNvSpPr/>
            <p:nvPr/>
          </p:nvSpPr>
          <p:spPr>
            <a:xfrm>
              <a:off x="3884859" y="2492896"/>
              <a:ext cx="2773553" cy="1148186"/>
            </a:xfrm>
            <a:prstGeom prst="cloudCallout">
              <a:avLst>
                <a:gd name="adj1" fmla="val 50451"/>
                <a:gd name="adj2" fmla="val 39589"/>
              </a:avLst>
            </a:prstGeom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2700000" scaled="0"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C00000"/>
                  </a:solidFill>
                </a:rPr>
                <a:t>Подумай!</a:t>
              </a:r>
            </a:p>
          </p:txBody>
        </p:sp>
        <p:pic>
          <p:nvPicPr>
            <p:cNvPr id="8205" name="Picture 4" descr="http://cs409528.vk.me/v409528724/294a/FWcJZ3ZaPkQ.jpg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2790" y="2708920"/>
              <a:ext cx="2609060" cy="180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Овал 12"/>
          <p:cNvSpPr/>
          <p:nvPr/>
        </p:nvSpPr>
        <p:spPr>
          <a:xfrm>
            <a:off x="3635375" y="5229225"/>
            <a:ext cx="1152525" cy="1152525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14" name="Овал 13"/>
          <p:cNvSpPr/>
          <p:nvPr/>
        </p:nvSpPr>
        <p:spPr>
          <a:xfrm>
            <a:off x="468313" y="5300663"/>
            <a:ext cx="1223962" cy="1079500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и</a:t>
            </a:r>
          </a:p>
        </p:txBody>
      </p:sp>
      <p:sp>
        <p:nvSpPr>
          <p:cNvPr id="15" name="Овал 14"/>
          <p:cNvSpPr/>
          <p:nvPr/>
        </p:nvSpPr>
        <p:spPr>
          <a:xfrm>
            <a:off x="5076825" y="5300663"/>
            <a:ext cx="1150938" cy="1081087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о</a:t>
            </a:r>
          </a:p>
        </p:txBody>
      </p:sp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8243888" y="6308725"/>
            <a:ext cx="720725" cy="433388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9218" name="Picture 2" descr="C:\Users\User\Desktop\unnamed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06" y="2713038"/>
            <a:ext cx="2449116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8422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06702 -0.5615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1" y="-280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9d21444d8918b242609ce92e4644f8afff1250"/>
</p:tagLst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вердый переплет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Кутюр">
    <a:dk1>
      <a:sysClr val="windowText" lastClr="000000"/>
    </a:dk1>
    <a:lt1>
      <a:sysClr val="window" lastClr="FFFFFF"/>
    </a:lt1>
    <a:dk2>
      <a:srgbClr val="37302A"/>
    </a:dk2>
    <a:lt2>
      <a:srgbClr val="D0CCB9"/>
    </a:lt2>
    <a:accent1>
      <a:srgbClr val="9E8E5C"/>
    </a:accent1>
    <a:accent2>
      <a:srgbClr val="A09781"/>
    </a:accent2>
    <a:accent3>
      <a:srgbClr val="85776D"/>
    </a:accent3>
    <a:accent4>
      <a:srgbClr val="AEAFA9"/>
    </a:accent4>
    <a:accent5>
      <a:srgbClr val="8D878B"/>
    </a:accent5>
    <a:accent6>
      <a:srgbClr val="6B6149"/>
    </a:accent6>
    <a:hlink>
      <a:srgbClr val="B6A272"/>
    </a:hlink>
    <a:folHlink>
      <a:srgbClr val="8A784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287</Words>
  <Application>Microsoft Office PowerPoint</Application>
  <PresentationFormat>Экран (4:3)</PresentationFormat>
  <Paragraphs>166</Paragraphs>
  <Slides>20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Тема Office</vt:lpstr>
      <vt:lpstr>Воздушный поток</vt:lpstr>
      <vt:lpstr>Твердый переплет</vt:lpstr>
      <vt:lpstr>1_Тема Office</vt:lpstr>
      <vt:lpstr>2_Тема Office</vt:lpstr>
      <vt:lpstr>3_Тема Office</vt:lpstr>
      <vt:lpstr>4_Тема Office</vt:lpstr>
      <vt:lpstr>5_Тема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Школа гласных</vt:lpstr>
      <vt:lpstr>Тренажерный зал гласных</vt:lpstr>
      <vt:lpstr>Вставь нужную букву  ошибка</vt:lpstr>
      <vt:lpstr>Презентация PowerPoint</vt:lpstr>
      <vt:lpstr>Презентация PowerPoint</vt:lpstr>
      <vt:lpstr>Выводы: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27</cp:revision>
  <dcterms:created xsi:type="dcterms:W3CDTF">2020-04-09T15:11:07Z</dcterms:created>
  <dcterms:modified xsi:type="dcterms:W3CDTF">2020-04-09T19:57:53Z</dcterms:modified>
</cp:coreProperties>
</file>