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  <p:sldId id="264" r:id="rId9"/>
    <p:sldId id="261" r:id="rId10"/>
    <p:sldId id="262" r:id="rId11"/>
    <p:sldId id="266" r:id="rId12"/>
    <p:sldId id="268" r:id="rId13"/>
    <p:sldId id="269" r:id="rId14"/>
    <p:sldId id="263" r:id="rId15"/>
    <p:sldId id="270" r:id="rId16"/>
    <p:sldId id="271" r:id="rId17"/>
    <p:sldId id="272" r:id="rId18"/>
    <p:sldId id="265" r:id="rId19"/>
    <p:sldId id="267" r:id="rId20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634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2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57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351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1406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560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623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299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52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42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15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485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BF999FB-ACCB-43F6-BB77-4FEC0F3076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46F5883-C2A4-4C3F-B521-DC04474CBC3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mathematical-background-vector-14238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" y="0"/>
            <a:ext cx="9248047" cy="782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260648"/>
            <a:ext cx="458651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</a:t>
            </a:r>
          </a:p>
          <a:p>
            <a:pPr algn="ctr"/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математики </a:t>
            </a:r>
          </a:p>
          <a:p>
            <a:pPr algn="ctr"/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4 классе</a:t>
            </a:r>
            <a:endParaRPr lang="ru-RU" sz="5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414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4" y="0"/>
            <a:ext cx="720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1404938" y="2552700"/>
            <a:ext cx="14414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chemeClr val="bg1"/>
                </a:solidFill>
                <a:latin typeface="Trebuchet MS" pitchFamily="34" charset="0"/>
              </a:rPr>
              <a:t>9630:5=</a:t>
            </a:r>
          </a:p>
          <a:p>
            <a:pPr eaLnBrk="1" hangingPunct="1"/>
            <a:endParaRPr lang="ru-RU" sz="280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1493676" y="723900"/>
            <a:ext cx="443262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>
                <a:solidFill>
                  <a:schemeClr val="bg1"/>
                </a:solidFill>
                <a:latin typeface="Trebuchet MS" pitchFamily="34" charset="0"/>
              </a:rPr>
              <a:t>Сколько цифр получится </a:t>
            </a:r>
          </a:p>
          <a:p>
            <a:pPr algn="ctr" eaLnBrk="1" hangingPunct="1"/>
            <a:r>
              <a:rPr lang="ru-RU" sz="2800">
                <a:solidFill>
                  <a:schemeClr val="bg1"/>
                </a:solidFill>
                <a:latin typeface="Trebuchet MS" pitchFamily="34" charset="0"/>
              </a:rPr>
              <a:t>в частном?</a:t>
            </a:r>
          </a:p>
        </p:txBody>
      </p:sp>
      <p:sp>
        <p:nvSpPr>
          <p:cNvPr id="5" name="Пятно 1 4"/>
          <p:cNvSpPr/>
          <p:nvPr/>
        </p:nvSpPr>
        <p:spPr>
          <a:xfrm>
            <a:off x="2844800" y="2048934"/>
            <a:ext cx="1873250" cy="192193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/>
                </a:solidFill>
                <a:latin typeface="Trebuchet MS" panose="020B0603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409024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4" y="0"/>
            <a:ext cx="720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04939" y="2552700"/>
            <a:ext cx="173637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chemeClr val="bg1"/>
                </a:solidFill>
                <a:latin typeface="Trebuchet MS" pitchFamily="34" charset="0"/>
              </a:rPr>
              <a:t>26 538:6=</a:t>
            </a:r>
          </a:p>
          <a:p>
            <a:pPr eaLnBrk="1" hangingPunct="1"/>
            <a:endParaRPr lang="ru-RU" sz="280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2050713" y="723900"/>
            <a:ext cx="33201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>
                <a:solidFill>
                  <a:schemeClr val="bg1"/>
                </a:solidFill>
                <a:latin typeface="Trebuchet MS" pitchFamily="34" charset="0"/>
              </a:rPr>
              <a:t>Найдите 1/6 числа</a:t>
            </a:r>
          </a:p>
          <a:p>
            <a:pPr algn="ctr" eaLnBrk="1" hangingPunct="1"/>
            <a:r>
              <a:rPr lang="ru-RU" sz="2800">
                <a:solidFill>
                  <a:schemeClr val="bg1"/>
                </a:solidFill>
                <a:latin typeface="Trebuchet MS" pitchFamily="34" charset="0"/>
              </a:rPr>
              <a:t>26 538.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987675" y="2565400"/>
            <a:ext cx="93487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chemeClr val="bg1"/>
                </a:solidFill>
                <a:latin typeface="Trebuchet MS" pitchFamily="34" charset="0"/>
              </a:rPr>
              <a:t>4423</a:t>
            </a:r>
          </a:p>
          <a:p>
            <a:pPr eaLnBrk="1" hangingPunct="1"/>
            <a:endParaRPr lang="ru-RU" sz="2800">
              <a:solidFill>
                <a:schemeClr val="bg1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289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 smtClean="0"/>
              <a:t>Стр</a:t>
            </a:r>
            <a:r>
              <a:rPr lang="ru-RU" b="1" dirty="0" smtClean="0"/>
              <a:t> 174, № 788</a:t>
            </a:r>
            <a:endParaRPr lang="ru-RU" b="1" dirty="0"/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3529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1120676"/>
            <a:ext cx="48750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</a:rPr>
              <a:t>Теперь </a:t>
            </a:r>
          </a:p>
          <a:p>
            <a:pPr algn="ctr"/>
            <a:r>
              <a:rPr lang="ru-RU" sz="3600" b="1" i="1" dirty="0" smtClean="0">
                <a:solidFill>
                  <a:schemeClr val="bg1"/>
                </a:solidFill>
              </a:rPr>
              <a:t>повторим </a:t>
            </a:r>
          </a:p>
          <a:p>
            <a:pPr algn="ctr"/>
            <a:r>
              <a:rPr lang="ru-RU" sz="3600" b="1" i="1" dirty="0" smtClean="0">
                <a:solidFill>
                  <a:schemeClr val="bg1"/>
                </a:solidFill>
              </a:rPr>
              <a:t>умножение </a:t>
            </a:r>
          </a:p>
          <a:p>
            <a:pPr algn="ctr"/>
            <a:r>
              <a:rPr lang="ru-RU" sz="3600" b="1" i="1" dirty="0" smtClean="0">
                <a:solidFill>
                  <a:schemeClr val="bg1"/>
                </a:solidFill>
              </a:rPr>
              <a:t>многозначных чисел</a:t>
            </a:r>
            <a:endParaRPr lang="ru-RU" sz="36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80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Математика 2 класс\9\дос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97326" y="1538818"/>
            <a:ext cx="12239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437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24314" y="2292351"/>
            <a:ext cx="11969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6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744914" y="2051051"/>
            <a:ext cx="504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600">
                <a:solidFill>
                  <a:schemeClr val="bg1"/>
                </a:solidFill>
                <a:latin typeface="Trebuchet MS" pitchFamily="34" charset="0"/>
              </a:rPr>
              <a:t>×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702051" y="3259667"/>
            <a:ext cx="7985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39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875088" y="3268133"/>
            <a:ext cx="1117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7416" name="Picture 3" descr="D:\картинки\принцесса девочка [преобразованный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7100" y="6858000"/>
            <a:ext cx="1250950" cy="258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363733" y="492466"/>
            <a:ext cx="2648427" cy="76944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4400" dirty="0" smtClean="0">
                <a:solidFill>
                  <a:schemeClr val="bg1"/>
                </a:solidFill>
                <a:latin typeface="Trebuchet MS" pitchFamily="34" charset="0"/>
              </a:rPr>
              <a:t>437·609=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594225" y="2292351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9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4321176" y="2292351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0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6672263" y="1888067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6</a:t>
            </a: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4594225" y="3268133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 dirty="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6589713" y="1892301"/>
            <a:ext cx="0" cy="12488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4284663" y="3268133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6953250" y="1875367"/>
            <a:ext cx="196399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+27=33</a:t>
            </a:r>
          </a:p>
        </p:txBody>
      </p:sp>
      <p:sp>
        <p:nvSpPr>
          <p:cNvPr id="35" name="Прямоугольник 34"/>
          <p:cNvSpPr>
            <a:spLocks noChangeArrowheads="1"/>
          </p:cNvSpPr>
          <p:nvPr/>
        </p:nvSpPr>
        <p:spPr bwMode="auto">
          <a:xfrm>
            <a:off x="6672263" y="1892300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6948489" y="1881718"/>
            <a:ext cx="196399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+36=39</a:t>
            </a:r>
          </a:p>
        </p:txBody>
      </p:sp>
      <p:pic>
        <p:nvPicPr>
          <p:cNvPr id="5122" name="Picture 2" descr="C:\Users\User\Desktop\новенькие шаблоны\0105622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25" y="2644808"/>
            <a:ext cx="3601181" cy="399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6690143" y="3188759"/>
            <a:ext cx="15716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 dirty="0">
                <a:solidFill>
                  <a:schemeClr val="bg1"/>
                </a:solidFill>
                <a:latin typeface="Trebuchet MS" pitchFamily="34" charset="0"/>
              </a:rPr>
              <a:t>а·0=0</a:t>
            </a:r>
          </a:p>
        </p:txBody>
      </p:sp>
    </p:spTree>
    <p:extLst>
      <p:ext uri="{BB962C8B-B14F-4D97-AF65-F5344CB8AC3E}">
        <p14:creationId xmlns:p14="http://schemas.microsoft.com/office/powerpoint/2010/main" val="360747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6" grpId="0"/>
      <p:bldP spid="17" grpId="0"/>
      <p:bldP spid="12" grpId="0"/>
      <p:bldP spid="12" grpId="1"/>
      <p:bldP spid="23" grpId="0"/>
      <p:bldP spid="29" grpId="0"/>
      <p:bldP spid="29" grpId="1"/>
      <p:bldP spid="30" grpId="0"/>
      <p:bldP spid="33" grpId="0"/>
      <p:bldP spid="34" grpId="0"/>
      <p:bldP spid="34" grpId="1"/>
      <p:bldP spid="35" grpId="0"/>
      <p:bldP spid="35" grpId="1"/>
      <p:bldP spid="36" grpId="0"/>
      <p:bldP spid="36" grpId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Математика 2 класс\9\дос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97326" y="1538818"/>
            <a:ext cx="12239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437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24314" y="2292351"/>
            <a:ext cx="11969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4400" dirty="0">
                <a:solidFill>
                  <a:schemeClr val="bg1"/>
                </a:solidFill>
                <a:latin typeface="Trebuchet MS" pitchFamily="34" charset="0"/>
              </a:rPr>
              <a:t>6</a:t>
            </a:r>
          </a:p>
        </p:txBody>
      </p:sp>
      <p:sp>
        <p:nvSpPr>
          <p:cNvPr id="19461" name="TextBox 15"/>
          <p:cNvSpPr txBox="1">
            <a:spLocks noChangeArrowheads="1"/>
          </p:cNvSpPr>
          <p:nvPr/>
        </p:nvSpPr>
        <p:spPr bwMode="auto">
          <a:xfrm>
            <a:off x="3771901" y="2051051"/>
            <a:ext cx="504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600">
                <a:solidFill>
                  <a:schemeClr val="bg1"/>
                </a:solidFill>
                <a:latin typeface="Trebuchet MS" pitchFamily="34" charset="0"/>
              </a:rPr>
              <a:t>×</a:t>
            </a:r>
          </a:p>
        </p:txBody>
      </p:sp>
      <p:sp>
        <p:nvSpPr>
          <p:cNvPr id="19462" name="TextBox 16"/>
          <p:cNvSpPr txBox="1">
            <a:spLocks noChangeArrowheads="1"/>
          </p:cNvSpPr>
          <p:nvPr/>
        </p:nvSpPr>
        <p:spPr bwMode="auto">
          <a:xfrm>
            <a:off x="3702051" y="3259667"/>
            <a:ext cx="7985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39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875088" y="3268133"/>
            <a:ext cx="1117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363733" y="492466"/>
            <a:ext cx="2648427" cy="76944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4400" dirty="0" smtClean="0">
                <a:solidFill>
                  <a:schemeClr val="bg1"/>
                </a:solidFill>
                <a:latin typeface="Trebuchet MS" pitchFamily="34" charset="0"/>
              </a:rPr>
              <a:t>437·609=</a:t>
            </a:r>
          </a:p>
        </p:txBody>
      </p:sp>
      <p:sp>
        <p:nvSpPr>
          <p:cNvPr id="19468" name="Прямоугольник 11"/>
          <p:cNvSpPr>
            <a:spLocks noChangeArrowheads="1"/>
          </p:cNvSpPr>
          <p:nvPr/>
        </p:nvSpPr>
        <p:spPr bwMode="auto">
          <a:xfrm>
            <a:off x="4594225" y="2292351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9</a:t>
            </a:r>
          </a:p>
        </p:txBody>
      </p:sp>
      <p:sp>
        <p:nvSpPr>
          <p:cNvPr id="19469" name="Прямоугольник 22"/>
          <p:cNvSpPr>
            <a:spLocks noChangeArrowheads="1"/>
          </p:cNvSpPr>
          <p:nvPr/>
        </p:nvSpPr>
        <p:spPr bwMode="auto">
          <a:xfrm>
            <a:off x="4321176" y="2292351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0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6672263" y="1888067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4</a:t>
            </a:r>
          </a:p>
        </p:txBody>
      </p:sp>
      <p:sp>
        <p:nvSpPr>
          <p:cNvPr id="19471" name="Прямоугольник 29"/>
          <p:cNvSpPr>
            <a:spLocks noChangeArrowheads="1"/>
          </p:cNvSpPr>
          <p:nvPr/>
        </p:nvSpPr>
        <p:spPr bwMode="auto">
          <a:xfrm>
            <a:off x="4594225" y="3268133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6589713" y="1892301"/>
            <a:ext cx="0" cy="12488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473" name="Прямоугольник 32"/>
          <p:cNvSpPr>
            <a:spLocks noChangeArrowheads="1"/>
          </p:cNvSpPr>
          <p:nvPr/>
        </p:nvSpPr>
        <p:spPr bwMode="auto">
          <a:xfrm>
            <a:off x="4284663" y="3268133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6953250" y="1875367"/>
            <a:ext cx="196399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+18=22</a:t>
            </a:r>
          </a:p>
        </p:txBody>
      </p:sp>
      <p:sp>
        <p:nvSpPr>
          <p:cNvPr id="35" name="Прямоугольник 34"/>
          <p:cNvSpPr>
            <a:spLocks noChangeArrowheads="1"/>
          </p:cNvSpPr>
          <p:nvPr/>
        </p:nvSpPr>
        <p:spPr bwMode="auto">
          <a:xfrm>
            <a:off x="6672263" y="1892300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6948489" y="1892300"/>
            <a:ext cx="196399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+24=26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248150" y="3050118"/>
            <a:ext cx="0" cy="10879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914651" y="3623734"/>
            <a:ext cx="504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600">
                <a:solidFill>
                  <a:schemeClr val="bg1"/>
                </a:solidFill>
                <a:latin typeface="Trebuchet MS" pitchFamily="34" charset="0"/>
              </a:rPr>
              <a:t>+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4019551" y="3909484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3689350" y="3909484"/>
            <a:ext cx="481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3073401" y="3939118"/>
            <a:ext cx="77777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26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986088" y="4868333"/>
            <a:ext cx="2006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3111501" y="4900084"/>
            <a:ext cx="196399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>
                <a:solidFill>
                  <a:schemeClr val="bg1"/>
                </a:solidFill>
                <a:latin typeface="Trebuchet MS" pitchFamily="34" charset="0"/>
              </a:rPr>
              <a:t>266133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337524" y="482866"/>
            <a:ext cx="4538733" cy="76944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4400" dirty="0" smtClean="0">
                <a:solidFill>
                  <a:schemeClr val="bg1"/>
                </a:solidFill>
                <a:latin typeface="Trebuchet MS" pitchFamily="34" charset="0"/>
              </a:rPr>
              <a:t>437·609</a:t>
            </a:r>
            <a:r>
              <a:rPr lang="en-US" altLang="ru-RU" sz="4400" dirty="0" smtClean="0">
                <a:solidFill>
                  <a:schemeClr val="bg1"/>
                </a:solidFill>
                <a:latin typeface="Trebuchet MS" pitchFamily="34" charset="0"/>
              </a:rPr>
              <a:t>=266 133 </a:t>
            </a:r>
            <a:endParaRPr lang="ru-RU" altLang="ru-RU" sz="4400" dirty="0" smtClean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30" name="Picture 2" descr="C:\Users\User\Desktop\новенькие шаблоны\010562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25" y="3141134"/>
            <a:ext cx="3153915" cy="349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7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9" grpId="0"/>
      <p:bldP spid="29" grpId="1"/>
      <p:bldP spid="34" grpId="0"/>
      <p:bldP spid="34" grpId="1"/>
      <p:bldP spid="35" grpId="0"/>
      <p:bldP spid="36" grpId="0"/>
      <p:bldP spid="20" grpId="0"/>
      <p:bldP spid="21" grpId="0"/>
      <p:bldP spid="24" grpId="0"/>
      <p:bldP spid="25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D:\картинки\прирола фон деревья [преобразованный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95250"/>
            <a:ext cx="9793288" cy="705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2" descr="D:\Математика 2 класс\1. Десяток. Счёт с десятками до ста\умная сов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77534"/>
            <a:ext cx="2590800" cy="416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D:\Математика 2 класс\плакат 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076" y="-122767"/>
            <a:ext cx="5535613" cy="707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7175" y="933451"/>
            <a:ext cx="36004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rebuchet MS" panose="020B0603020202020204" pitchFamily="34" charset="0"/>
              </a:rPr>
              <a:t>Алгоритм умножения на трёхзначное число: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752850" y="1697567"/>
            <a:ext cx="457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ru-RU">
                <a:latin typeface="Trebuchet MS" pitchFamily="34" charset="0"/>
              </a:rPr>
              <a:t>1) </a:t>
            </a:r>
            <a:r>
              <a:rPr lang="ru-RU" altLang="ru-RU">
                <a:latin typeface="Trebuchet MS" pitchFamily="34" charset="0"/>
              </a:rPr>
              <a:t>Умножаем первый множитель на число единиц, пишем под единицами.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635375" y="2370667"/>
            <a:ext cx="457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rebuchet MS" pitchFamily="34" charset="0"/>
              </a:rPr>
              <a:t>2</a:t>
            </a:r>
            <a:r>
              <a:rPr lang="en-US" altLang="ru-RU">
                <a:latin typeface="Trebuchet MS" pitchFamily="34" charset="0"/>
              </a:rPr>
              <a:t>)</a:t>
            </a:r>
            <a:r>
              <a:rPr lang="ru-RU" altLang="ru-RU">
                <a:latin typeface="Trebuchet MS" pitchFamily="34" charset="0"/>
              </a:rPr>
              <a:t> Получаем первое неполное произведение.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563938" y="3041651"/>
            <a:ext cx="457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ru-RU">
                <a:latin typeface="Trebuchet MS" pitchFamily="34" charset="0"/>
              </a:rPr>
              <a:t>3) </a:t>
            </a:r>
            <a:r>
              <a:rPr lang="ru-RU" altLang="ru-RU">
                <a:latin typeface="Trebuchet MS" pitchFamily="34" charset="0"/>
              </a:rPr>
              <a:t>Умножаем первый множитель на число десятков, пишем под десятками.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395664" y="3714750"/>
            <a:ext cx="47767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ru-RU">
                <a:latin typeface="Trebuchet MS" pitchFamily="34" charset="0"/>
              </a:rPr>
              <a:t>4) </a:t>
            </a:r>
            <a:r>
              <a:rPr lang="ru-RU" altLang="ru-RU">
                <a:latin typeface="Trebuchet MS" pitchFamily="34" charset="0"/>
              </a:rPr>
              <a:t>Получаем второе неполное произведение.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276600" y="4389967"/>
            <a:ext cx="457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ru-RU">
                <a:latin typeface="Trebuchet MS" pitchFamily="34" charset="0"/>
              </a:rPr>
              <a:t>5) </a:t>
            </a:r>
            <a:r>
              <a:rPr lang="ru-RU" altLang="ru-RU">
                <a:latin typeface="Trebuchet MS" pitchFamily="34" charset="0"/>
              </a:rPr>
              <a:t>Умножаем первый множитель на число сотен, пишем под сотнями.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132138" y="5060951"/>
            <a:ext cx="51355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rebuchet MS" pitchFamily="34" charset="0"/>
              </a:rPr>
              <a:t>6</a:t>
            </a:r>
            <a:r>
              <a:rPr lang="en-US" altLang="ru-RU">
                <a:latin typeface="Trebuchet MS" pitchFamily="34" charset="0"/>
              </a:rPr>
              <a:t>)</a:t>
            </a:r>
            <a:r>
              <a:rPr lang="ru-RU" altLang="ru-RU">
                <a:latin typeface="Trebuchet MS" pitchFamily="34" charset="0"/>
              </a:rPr>
              <a:t> Получаем третье неполное произведение.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132138" y="5446184"/>
            <a:ext cx="457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rebuchet MS" pitchFamily="34" charset="0"/>
              </a:rPr>
              <a:t>7</a:t>
            </a:r>
            <a:r>
              <a:rPr lang="en-US" altLang="ru-RU">
                <a:latin typeface="Trebuchet MS" pitchFamily="34" charset="0"/>
              </a:rPr>
              <a:t>) </a:t>
            </a:r>
            <a:r>
              <a:rPr lang="ru-RU" altLang="ru-RU">
                <a:latin typeface="Trebuchet MS" pitchFamily="34" charset="0"/>
              </a:rPr>
              <a:t>Складываем неполные произведения.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276601" y="5829300"/>
            <a:ext cx="20361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ru-RU">
                <a:latin typeface="Trebuchet MS" pitchFamily="34" charset="0"/>
              </a:rPr>
              <a:t>8) </a:t>
            </a:r>
            <a:r>
              <a:rPr lang="ru-RU" altLang="ru-RU">
                <a:latin typeface="Trebuchet MS" pitchFamily="34" charset="0"/>
              </a:rPr>
              <a:t>Читаем ответ. </a:t>
            </a:r>
          </a:p>
        </p:txBody>
      </p:sp>
    </p:spTree>
    <p:extLst>
      <p:ext uri="{BB962C8B-B14F-4D97-AF65-F5344CB8AC3E}">
        <p14:creationId xmlns:p14="http://schemas.microsoft.com/office/powerpoint/2010/main" val="98735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" y="548680"/>
            <a:ext cx="755055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82627" y="1924116"/>
            <a:ext cx="6192688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736.200 : 18 =40.900       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1686" y="2924944"/>
            <a:ext cx="6192688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640 096 : 32 </a:t>
            </a:r>
            <a:r>
              <a:rPr lang="ru-RU" sz="4000" b="1" dirty="0" smtClean="0">
                <a:solidFill>
                  <a:srgbClr val="002060"/>
                </a:solidFill>
              </a:rPr>
              <a:t>=20.003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2627" y="3861048"/>
            <a:ext cx="6192688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9.876 : 12 = 823 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1686" y="4797152"/>
            <a:ext cx="6192688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40900 – 20003 = 20897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2627" y="5805264"/>
            <a:ext cx="6192688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20897 + 823 = 21720 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Кольцо 5"/>
          <p:cNvSpPr/>
          <p:nvPr/>
        </p:nvSpPr>
        <p:spPr>
          <a:xfrm>
            <a:off x="605581" y="1988840"/>
            <a:ext cx="720080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485381" y="1988840"/>
            <a:ext cx="1134291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ольцо 18"/>
          <p:cNvSpPr/>
          <p:nvPr/>
        </p:nvSpPr>
        <p:spPr>
          <a:xfrm>
            <a:off x="485381" y="1988840"/>
            <a:ext cx="1566339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ольцо 19"/>
          <p:cNvSpPr/>
          <p:nvPr/>
        </p:nvSpPr>
        <p:spPr>
          <a:xfrm>
            <a:off x="467544" y="1996124"/>
            <a:ext cx="1944216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ольцо 20"/>
          <p:cNvSpPr/>
          <p:nvPr/>
        </p:nvSpPr>
        <p:spPr>
          <a:xfrm>
            <a:off x="467544" y="1959465"/>
            <a:ext cx="2304256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211960" y="2126492"/>
            <a:ext cx="1656184" cy="55305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067944" y="3053821"/>
            <a:ext cx="1656184" cy="55305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Кольцо 16"/>
          <p:cNvSpPr/>
          <p:nvPr/>
        </p:nvSpPr>
        <p:spPr>
          <a:xfrm>
            <a:off x="692486" y="2996951"/>
            <a:ext cx="720080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Кольцо 17"/>
          <p:cNvSpPr/>
          <p:nvPr/>
        </p:nvSpPr>
        <p:spPr>
          <a:xfrm>
            <a:off x="606649" y="3053821"/>
            <a:ext cx="1134291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485381" y="2996951"/>
            <a:ext cx="1566339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Кольцо 23"/>
          <p:cNvSpPr/>
          <p:nvPr/>
        </p:nvSpPr>
        <p:spPr>
          <a:xfrm>
            <a:off x="440458" y="3004411"/>
            <a:ext cx="1944216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Кольцо 24"/>
          <p:cNvSpPr/>
          <p:nvPr/>
        </p:nvSpPr>
        <p:spPr>
          <a:xfrm>
            <a:off x="440458" y="2972125"/>
            <a:ext cx="2304256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568379" y="3988131"/>
            <a:ext cx="1656184" cy="55305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Кольцо 26"/>
          <p:cNvSpPr/>
          <p:nvPr/>
        </p:nvSpPr>
        <p:spPr>
          <a:xfrm>
            <a:off x="489718" y="3876180"/>
            <a:ext cx="985938" cy="776956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Кольцо 29"/>
          <p:cNvSpPr/>
          <p:nvPr/>
        </p:nvSpPr>
        <p:spPr>
          <a:xfrm>
            <a:off x="269356" y="3919196"/>
            <a:ext cx="1566339" cy="720080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Кольцо 30"/>
          <p:cNvSpPr/>
          <p:nvPr/>
        </p:nvSpPr>
        <p:spPr>
          <a:xfrm>
            <a:off x="184319" y="3876180"/>
            <a:ext cx="1944216" cy="776956"/>
          </a:xfrm>
          <a:prstGeom prst="donut">
            <a:avLst>
              <a:gd name="adj" fmla="val 409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411216" y="4952673"/>
            <a:ext cx="1656184" cy="55305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042525" y="5960785"/>
            <a:ext cx="1656184" cy="55305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80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6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16" grpId="0" animBg="1"/>
      <p:bldP spid="16" grpId="1" animBg="1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6" grpId="1" animBg="1"/>
      <p:bldP spid="27" grpId="0" animBg="1"/>
      <p:bldP spid="30" grpId="0" animBg="1"/>
      <p:bldP spid="31" grpId="0" animBg="1"/>
      <p:bldP spid="32" grpId="1" animBg="1"/>
      <p:bldP spid="33" grpId="0" animBg="1"/>
      <p:bldP spid="3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93637" y="548680"/>
            <a:ext cx="5229200" cy="9692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Домашнее задание: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User\Desktop\новенькие шаблоны\89f85512971c2fb9ea3205e135915a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837" y="0"/>
            <a:ext cx="3121025" cy="237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83" y="2547938"/>
            <a:ext cx="8338388" cy="3545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1463527"/>
            <a:ext cx="2105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B0F0"/>
                </a:solidFill>
              </a:rPr>
              <a:t>Стр.174</a:t>
            </a:r>
            <a:endParaRPr lang="ru-RU" sz="36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78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648"/>
            <a:ext cx="9119135" cy="683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Математика 2 класс\картинки\1. Десяток. Счёт с десятками до ста\птички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4" t="64726"/>
          <a:stretch>
            <a:fillRect/>
          </a:stretch>
        </p:blipFill>
        <p:spPr bwMode="auto">
          <a:xfrm>
            <a:off x="9144000" y="515938"/>
            <a:ext cx="1871663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31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-1.48148E-6 L -0.32656 0.024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6" y="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657 0.02454 L -0.29497 0.175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497 0.17593 L -0.56285 0.1925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3" y="83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083 0.19259 L -1.49218 -0.4731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76" y="-3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4987" y="1053567"/>
            <a:ext cx="4114800" cy="1645643"/>
          </a:xfrm>
        </p:spPr>
        <p:txBody>
          <a:bodyPr>
            <a:normAutofit fontScale="47500" lnSpcReduction="20000"/>
          </a:bodyPr>
          <a:lstStyle/>
          <a:p>
            <a:r>
              <a:rPr lang="ru-RU" dirty="0"/>
              <a:t>Вручную - 78 дет/день</a:t>
            </a:r>
            <a:br>
              <a:rPr lang="ru-RU" dirty="0"/>
            </a:br>
            <a:r>
              <a:rPr lang="ru-RU" dirty="0"/>
              <a:t>Автомат - 14820 дет/день</a:t>
            </a:r>
            <a:br>
              <a:rPr lang="ru-RU" dirty="0"/>
            </a:br>
            <a:r>
              <a:rPr lang="ru-RU" dirty="0"/>
              <a:t>Во сколько раз больше ?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1) 14820:78 = 190(раз) - во столько раз больше</a:t>
            </a:r>
            <a:br>
              <a:rPr lang="ru-RU" dirty="0"/>
            </a:br>
            <a:r>
              <a:rPr lang="ru-RU" dirty="0"/>
              <a:t>Ответ: в 190 раз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304"/>
            <a:ext cx="8640960" cy="268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3623" y="2996952"/>
            <a:ext cx="531947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Вручную – 78 дет/день</a:t>
            </a:r>
          </a:p>
          <a:p>
            <a:r>
              <a:rPr lang="ru-RU" sz="3200" b="1" i="1" dirty="0" smtClean="0">
                <a:solidFill>
                  <a:schemeClr val="tx2"/>
                </a:solidFill>
              </a:rPr>
              <a:t>Автомат – 14820 дет/день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932040" y="2852937"/>
            <a:ext cx="3888431" cy="1163518"/>
            <a:chOff x="4932040" y="2852937"/>
            <a:chExt cx="3888431" cy="1163518"/>
          </a:xfrm>
        </p:grpSpPr>
        <p:grpSp>
          <p:nvGrpSpPr>
            <p:cNvPr id="6" name="Группа 5"/>
            <p:cNvGrpSpPr/>
            <p:nvPr/>
          </p:nvGrpSpPr>
          <p:grpSpPr>
            <a:xfrm rot="21136510">
              <a:off x="4932040" y="2852937"/>
              <a:ext cx="1307117" cy="1163518"/>
              <a:chOff x="2772963" y="4016454"/>
              <a:chExt cx="1152128" cy="1039423"/>
            </a:xfrm>
          </p:grpSpPr>
          <p:sp>
            <p:nvSpPr>
              <p:cNvPr id="7" name="Круговая стрелка 6"/>
              <p:cNvSpPr/>
              <p:nvPr/>
            </p:nvSpPr>
            <p:spPr>
              <a:xfrm rot="5400000">
                <a:off x="2829315" y="3960102"/>
                <a:ext cx="1039423" cy="1152128"/>
              </a:xfrm>
              <a:prstGeom prst="circularArrow">
                <a:avLst>
                  <a:gd name="adj1" fmla="val 0"/>
                  <a:gd name="adj2" fmla="val 2077640"/>
                  <a:gd name="adj3" fmla="val 20859446"/>
                  <a:gd name="adj4" fmla="val 10439202"/>
                  <a:gd name="adj5" fmla="val 13657"/>
                </a:avLst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pic>
            <p:nvPicPr>
              <p:cNvPr id="8" name="Picture 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9014" y="4063427"/>
                <a:ext cx="200025" cy="228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" name="TextBox 4"/>
            <p:cNvSpPr txBox="1"/>
            <p:nvPr/>
          </p:nvSpPr>
          <p:spPr>
            <a:xfrm>
              <a:off x="6311422" y="3197975"/>
              <a:ext cx="25090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i="1" dirty="0">
                  <a:solidFill>
                    <a:schemeClr val="tx2"/>
                  </a:solidFill>
                </a:rPr>
                <a:t>в</a:t>
              </a:r>
              <a:r>
                <a:rPr lang="ru-RU" sz="3200" b="1" i="1" dirty="0" smtClean="0">
                  <a:solidFill>
                    <a:schemeClr val="tx2"/>
                  </a:solidFill>
                </a:rPr>
                <a:t>о ? раз    </a:t>
              </a:r>
              <a:endParaRPr lang="ru-RU" sz="3200" b="1" i="1" dirty="0">
                <a:solidFill>
                  <a:schemeClr val="tx2"/>
                </a:solidFill>
              </a:endParaRPr>
            </a:p>
          </p:txBody>
        </p:sp>
        <p:sp>
          <p:nvSpPr>
            <p:cNvPr id="9" name="Половина рамки 8"/>
            <p:cNvSpPr/>
            <p:nvPr/>
          </p:nvSpPr>
          <p:spPr>
            <a:xfrm rot="7837501">
              <a:off x="7863126" y="3386295"/>
              <a:ext cx="302236" cy="298532"/>
            </a:xfrm>
            <a:prstGeom prst="halfFrame">
              <a:avLst>
                <a:gd name="adj1" fmla="val 16291"/>
                <a:gd name="adj2" fmla="val 1134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86930" y="4264831"/>
            <a:ext cx="2872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1)  14.820 : 78 =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15182" y="4264830"/>
            <a:ext cx="1859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190 ( раз)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32799" y="4276133"/>
            <a:ext cx="4624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больше в настоящее время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926" y="4957433"/>
            <a:ext cx="802969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Ответ: в 190 раз больше изготавливают </a:t>
            </a:r>
          </a:p>
          <a:p>
            <a:r>
              <a:rPr lang="ru-RU" sz="3200" b="1" i="1" dirty="0">
                <a:solidFill>
                  <a:schemeClr val="tx2"/>
                </a:solidFill>
              </a:rPr>
              <a:t>д</a:t>
            </a:r>
            <a:r>
              <a:rPr lang="ru-RU" sz="3200" b="1" i="1" dirty="0" smtClean="0">
                <a:solidFill>
                  <a:schemeClr val="tx2"/>
                </a:solidFill>
              </a:rPr>
              <a:t>еталей в настоящее время</a:t>
            </a:r>
            <a:endParaRPr lang="ru-RU" sz="32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15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Математика 2 класс\2. Однозначные и двузначные числа. Сравнение чисел\фон природа детская площад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" t="11169" r="2599" b="111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641199"/>
            <a:ext cx="8229600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tx2"/>
                </a:solidFill>
                <a:latin typeface="Trebuchet MS" panose="020B0603020202020204" pitchFamily="34" charset="0"/>
              </a:rPr>
              <a:t>Найдите значение выражения: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7564" y="1642752"/>
            <a:ext cx="8028892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30 000 – 33.781: 83 + 8.076 =</a:t>
            </a:r>
            <a:endParaRPr lang="ru-RU" sz="36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2767206"/>
            <a:ext cx="5688632" cy="7831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/>
                </a:solidFill>
                <a:latin typeface="Trebuchet MS" panose="020B0603020202020204" pitchFamily="34" charset="0"/>
              </a:rPr>
              <a:t>1) </a:t>
            </a:r>
            <a:r>
              <a:rPr lang="ru-RU" sz="40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33.781 : 83= 407</a:t>
            </a:r>
            <a:endParaRPr lang="ru-RU" sz="40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3639493"/>
            <a:ext cx="5688632" cy="7831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/>
                </a:solidFill>
                <a:latin typeface="Trebuchet MS" panose="020B0603020202020204" pitchFamily="34" charset="0"/>
              </a:rPr>
              <a:t>2</a:t>
            </a:r>
            <a:r>
              <a:rPr lang="ru-RU" sz="3600" b="1" dirty="0">
                <a:solidFill>
                  <a:schemeClr val="tx2"/>
                </a:solidFill>
                <a:latin typeface="Trebuchet MS" panose="020B0603020202020204" pitchFamily="34" charset="0"/>
              </a:rPr>
              <a:t>) </a:t>
            </a:r>
            <a:r>
              <a:rPr lang="ru-RU" sz="36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30.000 – 407 = 29.593</a:t>
            </a:r>
            <a:endParaRPr lang="ru-RU" sz="36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4509120"/>
            <a:ext cx="6192688" cy="7831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/>
                </a:solidFill>
                <a:latin typeface="Trebuchet MS" panose="020B0603020202020204" pitchFamily="34" charset="0"/>
              </a:rPr>
              <a:t>3) </a:t>
            </a:r>
            <a:r>
              <a:rPr lang="ru-RU" sz="36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29.593 + 8.076= 37669</a:t>
            </a:r>
            <a:endParaRPr lang="ru-RU" sz="36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pic>
        <p:nvPicPr>
          <p:cNvPr id="10" name="Picture 3" descr="D:\Математика 2 класс\картинки\1. Десяток. Счёт с десятками до ста\птички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4" t="64726"/>
          <a:stretch>
            <a:fillRect/>
          </a:stretch>
        </p:blipFill>
        <p:spPr bwMode="auto">
          <a:xfrm>
            <a:off x="9144000" y="515938"/>
            <a:ext cx="1871663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126966" y="1628800"/>
            <a:ext cx="17091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rebuchet MS" pitchFamily="34" charset="0"/>
              </a:rPr>
              <a:t>37.669</a:t>
            </a:r>
            <a:endParaRPr lang="ru-RU" sz="36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0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6736 L -0.37396 0.1460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98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396 0.14607 L -0.34236 0.297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75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236 0.29745 L -0.29497 0.4138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396 0.41204 L -0.29514 0.5391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14 0.53913 L -1.2165 -0.1266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76" y="-3328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Математика 2 класс\2. Однозначные и двузначные числа. Сравнение чисел\фон природа детская площад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" t="11169" r="2599" b="111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641199"/>
            <a:ext cx="8229600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tx2"/>
                </a:solidFill>
                <a:latin typeface="Trebuchet MS" panose="020B0603020202020204" pitchFamily="34" charset="0"/>
              </a:rPr>
              <a:t>Найдите значение выражения: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7564" y="1642752"/>
            <a:ext cx="8028892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63094 + 4060 * 84 - 6.285 =</a:t>
            </a:r>
            <a:endParaRPr lang="ru-RU" sz="36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2767206"/>
            <a:ext cx="6552728" cy="7831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/>
                </a:solidFill>
                <a:latin typeface="Trebuchet MS" panose="020B0603020202020204" pitchFamily="34" charset="0"/>
              </a:rPr>
              <a:t>1) </a:t>
            </a:r>
            <a:r>
              <a:rPr lang="ru-RU" sz="40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4060 * 84 = 341 040</a:t>
            </a:r>
            <a:endParaRPr lang="ru-RU" sz="40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3639493"/>
            <a:ext cx="6552728" cy="7831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/>
                </a:solidFill>
                <a:latin typeface="Trebuchet MS" panose="020B0603020202020204" pitchFamily="34" charset="0"/>
              </a:rPr>
              <a:t>2</a:t>
            </a:r>
            <a:r>
              <a:rPr lang="ru-RU" sz="3600" b="1" dirty="0">
                <a:solidFill>
                  <a:schemeClr val="tx2"/>
                </a:solidFill>
                <a:latin typeface="Trebuchet MS" panose="020B0603020202020204" pitchFamily="34" charset="0"/>
              </a:rPr>
              <a:t>) </a:t>
            </a:r>
            <a:r>
              <a:rPr lang="ru-RU" sz="36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63094+341040 = 404134</a:t>
            </a:r>
            <a:endParaRPr lang="ru-RU" sz="36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4581128"/>
            <a:ext cx="6552727" cy="7831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/>
                </a:solidFill>
                <a:latin typeface="Trebuchet MS" panose="020B0603020202020204" pitchFamily="34" charset="0"/>
              </a:rPr>
              <a:t>3) </a:t>
            </a:r>
            <a:r>
              <a:rPr lang="ru-RU" sz="3600" b="1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404134 - 6.285 = 397849</a:t>
            </a:r>
            <a:endParaRPr lang="ru-RU" sz="3600" b="1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pic>
        <p:nvPicPr>
          <p:cNvPr id="10" name="Picture 3" descr="D:\Математика 2 класс\картинки\1. Десяток. Счёт с десятками до ста\птички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4" t="64726"/>
          <a:stretch>
            <a:fillRect/>
          </a:stretch>
        </p:blipFill>
        <p:spPr bwMode="auto">
          <a:xfrm>
            <a:off x="9144000" y="515938"/>
            <a:ext cx="1871663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04248" y="1702549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rebuchet MS" pitchFamily="34" charset="0"/>
              </a:rPr>
              <a:t>397.849</a:t>
            </a:r>
            <a:endParaRPr lang="ru-RU" sz="36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56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6736 L -0.37396 0.1460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98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396 0.14607 L -0.30295 0.287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703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295 0.28704 L -0.27934 0.4129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34 0.41296 L -0.28733 0.5391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14 0.53913 L -1.2165 -0.1266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76" y="-3328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новенькие шаблоны\Новая папка\cb278313823b65f2b767ac4477cce53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25" y="1052736"/>
            <a:ext cx="8544749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1572425"/>
            <a:ext cx="6624736" cy="3512759"/>
          </a:xfrm>
          <a:prstGeom prst="rect">
            <a:avLst/>
          </a:prstGeom>
        </p:spPr>
        <p:txBody>
          <a:bodyPr wrap="square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</a:rPr>
              <a:t>Умножение и деление многозначных чисел.</a:t>
            </a:r>
            <a:endParaRPr lang="ru-RU" sz="4400" b="1" i="1" dirty="0">
              <a:solidFill>
                <a:srgbClr val="C00000"/>
              </a:solidFill>
            </a:endParaRPr>
          </a:p>
          <a:p>
            <a:pPr algn="ctr"/>
            <a:r>
              <a:rPr lang="ru-RU" sz="4400" b="1" i="1" dirty="0">
                <a:solidFill>
                  <a:srgbClr val="C00000"/>
                </a:solidFill>
              </a:rPr>
              <a:t>Решение задач.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34399" y="279242"/>
            <a:ext cx="30752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</a:rPr>
              <a:t>Тема урока:</a:t>
            </a:r>
            <a:endParaRPr lang="ru-RU" sz="4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65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/>
              <a:t>Задача № 786, </a:t>
            </a:r>
            <a:r>
              <a:rPr lang="ru-RU" sz="5400" b="1" i="1" dirty="0" err="1" smtClean="0"/>
              <a:t>стр</a:t>
            </a:r>
            <a:r>
              <a:rPr lang="ru-RU" sz="5400" b="1" i="1" dirty="0" smtClean="0"/>
              <a:t> 174</a:t>
            </a:r>
            <a:endParaRPr lang="ru-RU" sz="5400" b="1" i="1" dirty="0"/>
          </a:p>
        </p:txBody>
      </p:sp>
      <p:pic>
        <p:nvPicPr>
          <p:cNvPr id="3074" name="Picture 2" descr="C:\Users\User\Desktop\7296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905" y="1757363"/>
            <a:ext cx="2171451" cy="244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unnam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481" y="4653136"/>
            <a:ext cx="23812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757363"/>
            <a:ext cx="6465385" cy="4335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353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8829"/>
            <a:ext cx="5225494" cy="27161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179511" y="3212976"/>
            <a:ext cx="5035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Многоэтажка – 486 ст. для ? рам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1" y="3696147"/>
            <a:ext cx="6356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Дом отдыха – 432 ст. для ? </a:t>
            </a:r>
            <a:r>
              <a:rPr lang="ru-RU" sz="2400" b="1" dirty="0">
                <a:solidFill>
                  <a:srgbClr val="002060"/>
                </a:solidFill>
              </a:rPr>
              <a:t>р</a:t>
            </a:r>
            <a:r>
              <a:rPr lang="ru-RU" sz="2400" b="1" dirty="0" smtClean="0">
                <a:solidFill>
                  <a:srgbClr val="002060"/>
                </a:solidFill>
              </a:rPr>
              <a:t>ам, на 9 рам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9034133">
            <a:off x="6600880" y="3775644"/>
            <a:ext cx="365294" cy="334907"/>
          </a:xfrm>
          <a:prstGeom prst="halfFrame">
            <a:avLst>
              <a:gd name="adj1" fmla="val 16291"/>
              <a:gd name="adj2" fmla="val 1134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09" y="116632"/>
            <a:ext cx="4176465" cy="27161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авая фигурная скобка 4"/>
          <p:cNvSpPr/>
          <p:nvPr/>
        </p:nvSpPr>
        <p:spPr>
          <a:xfrm>
            <a:off x="7031317" y="3212976"/>
            <a:ext cx="709035" cy="1080120"/>
          </a:xfrm>
          <a:prstGeom prst="rightBrace">
            <a:avLst/>
          </a:prstGeom>
          <a:ln w="666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891924" y="3491426"/>
            <a:ext cx="11095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? рам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Стрелка углом 9"/>
          <p:cNvSpPr/>
          <p:nvPr/>
        </p:nvSpPr>
        <p:spPr>
          <a:xfrm flipH="1">
            <a:off x="5940151" y="3212976"/>
            <a:ext cx="1091165" cy="977073"/>
          </a:xfrm>
          <a:prstGeom prst="bentArrow">
            <a:avLst>
              <a:gd name="adj1" fmla="val 6822"/>
              <a:gd name="adj2" fmla="val 14934"/>
              <a:gd name="adj3" fmla="val 25000"/>
              <a:gd name="adj4" fmla="val 30072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8657" y="4304535"/>
            <a:ext cx="57414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1) 486 </a:t>
            </a:r>
            <a:r>
              <a:rPr lang="ru-RU" sz="2400" b="1" i="1" dirty="0">
                <a:solidFill>
                  <a:srgbClr val="002060"/>
                </a:solidFill>
              </a:rPr>
              <a:t>- 432 = 54 </a:t>
            </a:r>
            <a:r>
              <a:rPr lang="ru-RU" sz="2400" b="1" i="1" dirty="0" smtClean="0">
                <a:solidFill>
                  <a:srgbClr val="002060"/>
                </a:solidFill>
              </a:rPr>
              <a:t>(стекла) для 9 рам</a:t>
            </a:r>
            <a:r>
              <a:rPr lang="ru-RU" sz="2400" b="1" i="1" dirty="0">
                <a:solidFill>
                  <a:srgbClr val="002060"/>
                </a:solidFill>
              </a:rPr>
              <a:t/>
            </a:r>
            <a:br>
              <a:rPr lang="ru-RU" sz="2400" b="1" i="1" dirty="0">
                <a:solidFill>
                  <a:srgbClr val="002060"/>
                </a:solidFill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9512" y="4727354"/>
            <a:ext cx="5309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2)54 : 9 = 6 (стекол) на одно окно</a:t>
            </a:r>
            <a:br>
              <a:rPr lang="ru-RU" sz="2400" b="1" i="1" dirty="0" smtClean="0">
                <a:solidFill>
                  <a:srgbClr val="002060"/>
                </a:solidFill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8657" y="5135532"/>
            <a:ext cx="7109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3) 486 </a:t>
            </a:r>
            <a:r>
              <a:rPr lang="ru-RU" sz="2400" b="1" i="1" dirty="0">
                <a:solidFill>
                  <a:srgbClr val="002060"/>
                </a:solidFill>
              </a:rPr>
              <a:t>: 6 = 81 </a:t>
            </a:r>
            <a:r>
              <a:rPr lang="ru-RU" sz="2400" b="1" i="1" dirty="0" smtClean="0">
                <a:solidFill>
                  <a:srgbClr val="002060"/>
                </a:solidFill>
              </a:rPr>
              <a:t>(рама) </a:t>
            </a:r>
            <a:r>
              <a:rPr lang="ru-RU" sz="2400" b="1" i="1" dirty="0">
                <a:solidFill>
                  <a:srgbClr val="002060"/>
                </a:solidFill>
              </a:rPr>
              <a:t>в многоэтажном доме</a:t>
            </a:r>
            <a:br>
              <a:rPr lang="ru-RU" sz="2400" b="1" i="1" dirty="0">
                <a:solidFill>
                  <a:srgbClr val="002060"/>
                </a:solidFill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6649" y="5567425"/>
            <a:ext cx="71096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4) </a:t>
            </a:r>
            <a:r>
              <a:rPr lang="ru-RU" sz="2400" b="1" i="1" dirty="0">
                <a:solidFill>
                  <a:srgbClr val="002060"/>
                </a:solidFill>
              </a:rPr>
              <a:t>432 : 6 = 72 </a:t>
            </a:r>
            <a:r>
              <a:rPr lang="ru-RU" sz="2400" b="1" i="1" dirty="0" smtClean="0">
                <a:solidFill>
                  <a:srgbClr val="002060"/>
                </a:solidFill>
              </a:rPr>
              <a:t>(рамы) </a:t>
            </a:r>
            <a:r>
              <a:rPr lang="ru-RU" sz="2400" b="1" i="1" dirty="0">
                <a:solidFill>
                  <a:srgbClr val="002060"/>
                </a:solidFill>
              </a:rPr>
              <a:t>в доме отдыха</a:t>
            </a:r>
            <a:br>
              <a:rPr lang="ru-RU" sz="2400" b="1" i="1" dirty="0">
                <a:solidFill>
                  <a:srgbClr val="002060"/>
                </a:solidFill>
              </a:rPr>
            </a:br>
            <a:r>
              <a:rPr lang="ru-RU" sz="2400" b="1" i="1" dirty="0">
                <a:solidFill>
                  <a:srgbClr val="002060"/>
                </a:solidFill>
              </a:rPr>
              <a:t/>
            </a:r>
            <a:br>
              <a:rPr lang="ru-RU" sz="2400" b="1" i="1" dirty="0">
                <a:solidFill>
                  <a:srgbClr val="002060"/>
                </a:solidFill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6649" y="5935938"/>
            <a:ext cx="7109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5) </a:t>
            </a:r>
            <a:r>
              <a:rPr lang="ru-RU" sz="2400" b="1" i="1" dirty="0">
                <a:solidFill>
                  <a:srgbClr val="002060"/>
                </a:solidFill>
              </a:rPr>
              <a:t>81 + 72 = 153 </a:t>
            </a:r>
            <a:r>
              <a:rPr lang="ru-RU" sz="2400" b="1" i="1" dirty="0" smtClean="0">
                <a:solidFill>
                  <a:srgbClr val="002060"/>
                </a:solidFill>
              </a:rPr>
              <a:t>(рамы) </a:t>
            </a:r>
            <a:r>
              <a:rPr lang="ru-RU" sz="2400" b="1" i="1" dirty="0">
                <a:solidFill>
                  <a:srgbClr val="002060"/>
                </a:solidFill>
              </a:rPr>
              <a:t>всего застеклили</a:t>
            </a:r>
          </a:p>
          <a:p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24" name="Picture 3" descr="D:\Математика 2 класс\картинки\1. Десяток. Счёт с десятками до ста\птички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4" t="64726"/>
          <a:stretch>
            <a:fillRect/>
          </a:stretch>
        </p:blipFill>
        <p:spPr bwMode="auto">
          <a:xfrm>
            <a:off x="9252520" y="5438133"/>
            <a:ext cx="1871663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479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0.04856 L -0.59809 -0.4656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12" y="-257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81 -0.46567 L -1.20469 -0.8078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30" y="-17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827089" y="165100"/>
            <a:ext cx="7775575" cy="863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2060"/>
                </a:solidFill>
                <a:latin typeface="Trebuchet MS" panose="020B0603020202020204" pitchFamily="34" charset="0"/>
              </a:rPr>
              <a:t>Алгоритм деления</a:t>
            </a:r>
          </a:p>
        </p:txBody>
      </p:sp>
      <p:pic>
        <p:nvPicPr>
          <p:cNvPr id="15363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4" y="1200151"/>
            <a:ext cx="7559675" cy="483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2660651"/>
            <a:ext cx="1439862" cy="400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70039" y="1720851"/>
            <a:ext cx="672652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 dirty="0">
                <a:solidFill>
                  <a:schemeClr val="bg1"/>
                </a:solidFill>
                <a:latin typeface="Trebuchet MS" pitchFamily="34" charset="0"/>
              </a:rPr>
              <a:t>1. </a:t>
            </a:r>
            <a:r>
              <a:rPr lang="be-BY" sz="2000" dirty="0">
                <a:solidFill>
                  <a:schemeClr val="bg1"/>
                </a:solidFill>
                <a:latin typeface="Trebuchet MS" pitchFamily="34" charset="0"/>
              </a:rPr>
              <a:t>Выделяем неполное делимое.</a:t>
            </a:r>
            <a:endParaRPr lang="ru-RU" sz="2000" dirty="0">
              <a:solidFill>
                <a:schemeClr val="bg1"/>
              </a:solidFill>
              <a:latin typeface="Trebuchet MS" pitchFamily="34" charset="0"/>
            </a:endParaRPr>
          </a:p>
          <a:p>
            <a:pPr eaLnBrk="1" hangingPunct="1"/>
            <a:r>
              <a:rPr lang="ru-RU" sz="2000" dirty="0">
                <a:solidFill>
                  <a:schemeClr val="bg1"/>
                </a:solidFill>
                <a:latin typeface="Trebuchet MS" pitchFamily="34" charset="0"/>
              </a:rPr>
              <a:t>2. </a:t>
            </a:r>
            <a:r>
              <a:rPr lang="be-BY" sz="2000" dirty="0">
                <a:solidFill>
                  <a:schemeClr val="bg1"/>
                </a:solidFill>
                <a:latin typeface="Trebuchet MS" pitchFamily="34" charset="0"/>
              </a:rPr>
              <a:t>Делением находим цифру частного.</a:t>
            </a:r>
            <a:endParaRPr lang="ru-RU" sz="2000" dirty="0">
              <a:solidFill>
                <a:schemeClr val="bg1"/>
              </a:solidFill>
              <a:latin typeface="Trebuchet MS" pitchFamily="34" charset="0"/>
            </a:endParaRPr>
          </a:p>
          <a:p>
            <a:pPr eaLnBrk="1" hangingPunct="1"/>
            <a:r>
              <a:rPr lang="ru-RU" sz="2000" dirty="0">
                <a:solidFill>
                  <a:schemeClr val="bg1"/>
                </a:solidFill>
                <a:latin typeface="Trebuchet MS" pitchFamily="34" charset="0"/>
              </a:rPr>
              <a:t>3. </a:t>
            </a:r>
            <a:r>
              <a:rPr lang="be-BY" sz="2000" dirty="0">
                <a:solidFill>
                  <a:schemeClr val="bg1"/>
                </a:solidFill>
                <a:latin typeface="Trebuchet MS" pitchFamily="34" charset="0"/>
              </a:rPr>
              <a:t>Умножаем, узна</a:t>
            </a:r>
            <a:r>
              <a:rPr lang="ru-RU" sz="2000" dirty="0">
                <a:solidFill>
                  <a:schemeClr val="bg1"/>
                </a:solidFill>
                <a:latin typeface="Trebuchet MS" pitchFamily="34" charset="0"/>
              </a:rPr>
              <a:t>ё</a:t>
            </a:r>
            <a:r>
              <a:rPr lang="be-BY" sz="2000" dirty="0">
                <a:solidFill>
                  <a:schemeClr val="bg1"/>
                </a:solidFill>
                <a:latin typeface="Trebuchet MS" pitchFamily="34" charset="0"/>
              </a:rPr>
              <a:t>м, сколько разделили.</a:t>
            </a:r>
            <a:endParaRPr lang="ru-RU" sz="2000" dirty="0">
              <a:solidFill>
                <a:schemeClr val="bg1"/>
              </a:solidFill>
              <a:latin typeface="Trebuchet MS" pitchFamily="34" charset="0"/>
            </a:endParaRPr>
          </a:p>
          <a:p>
            <a:pPr eaLnBrk="1" hangingPunct="1"/>
            <a:r>
              <a:rPr lang="ru-RU" sz="2000" dirty="0">
                <a:solidFill>
                  <a:schemeClr val="bg1"/>
                </a:solidFill>
                <a:latin typeface="Trebuchet MS" pitchFamily="34" charset="0"/>
              </a:rPr>
              <a:t>4. </a:t>
            </a:r>
            <a:r>
              <a:rPr lang="be-BY" sz="2000" dirty="0">
                <a:solidFill>
                  <a:schemeClr val="bg1"/>
                </a:solidFill>
                <a:latin typeface="Trebuchet MS" pitchFamily="34" charset="0"/>
              </a:rPr>
              <a:t>Вычитаем, находим остаток.</a:t>
            </a:r>
            <a:endParaRPr lang="ru-RU" sz="2000" dirty="0">
              <a:solidFill>
                <a:schemeClr val="bg1"/>
              </a:solidFill>
              <a:latin typeface="Trebuchet MS" pitchFamily="34" charset="0"/>
            </a:endParaRPr>
          </a:p>
          <a:p>
            <a:pPr eaLnBrk="1" hangingPunct="1"/>
            <a:r>
              <a:rPr lang="ru-RU" sz="2000" dirty="0">
                <a:solidFill>
                  <a:schemeClr val="bg1"/>
                </a:solidFill>
                <a:latin typeface="Trebuchet MS" pitchFamily="34" charset="0"/>
              </a:rPr>
              <a:t>5.</a:t>
            </a:r>
            <a:r>
              <a:rPr lang="be-BY" sz="2000" dirty="0">
                <a:solidFill>
                  <a:schemeClr val="bg1"/>
                </a:solidFill>
                <a:latin typeface="Trebuchet MS" pitchFamily="34" charset="0"/>
              </a:rPr>
              <a:t> Остаток сравниваем с делителем.</a:t>
            </a:r>
            <a:endParaRPr lang="ru-RU" sz="2000" dirty="0">
              <a:solidFill>
                <a:schemeClr val="bg1"/>
              </a:solidFill>
              <a:latin typeface="Trebuchet MS" pitchFamily="34" charset="0"/>
            </a:endParaRPr>
          </a:p>
          <a:p>
            <a:pPr eaLnBrk="1" hangingPunct="1"/>
            <a:r>
              <a:rPr lang="ru-RU" sz="2000" dirty="0">
                <a:solidFill>
                  <a:schemeClr val="bg1"/>
                </a:solidFill>
                <a:latin typeface="Trebuchet MS" pitchFamily="34" charset="0"/>
              </a:rPr>
              <a:t>6. </a:t>
            </a:r>
            <a:r>
              <a:rPr lang="be-BY" sz="2000" dirty="0">
                <a:solidFill>
                  <a:schemeClr val="bg1"/>
                </a:solidFill>
                <a:latin typeface="Trebuchet MS" pitchFamily="34" charset="0"/>
              </a:rPr>
              <a:t>Берём цифру следующего разряда. </a:t>
            </a:r>
          </a:p>
          <a:p>
            <a:pPr eaLnBrk="1" hangingPunct="1"/>
            <a:r>
              <a:rPr lang="be-BY" sz="2000" dirty="0">
                <a:solidFill>
                  <a:schemeClr val="bg1"/>
                </a:solidFill>
                <a:latin typeface="Trebuchet MS" pitchFamily="34" charset="0"/>
              </a:rPr>
              <a:t>    Выполняем деление до цифры последнего разряда.</a:t>
            </a:r>
            <a:endParaRPr lang="ru-RU" sz="2000" dirty="0">
              <a:solidFill>
                <a:schemeClr val="bg1"/>
              </a:solidFill>
              <a:latin typeface="Trebuchet MS" pitchFamily="34" charset="0"/>
            </a:endParaRPr>
          </a:p>
          <a:p>
            <a:pPr eaLnBrk="1" hangingPunct="1"/>
            <a:r>
              <a:rPr lang="ru-RU" sz="2000" dirty="0">
                <a:solidFill>
                  <a:schemeClr val="bg1"/>
                </a:solidFill>
                <a:latin typeface="Trebuchet MS" pitchFamily="34" charset="0"/>
              </a:rPr>
              <a:t>7. Читаем ответ.</a:t>
            </a:r>
          </a:p>
          <a:p>
            <a:pPr eaLnBrk="1" hangingPunct="1"/>
            <a:endParaRPr lang="ru-RU" sz="2000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4780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5a178d142d5a99974b1e5ada31a5ab1f30bb18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454</Words>
  <Application>Microsoft Office PowerPoint</Application>
  <PresentationFormat>Экран (4:3)</PresentationFormat>
  <Paragraphs>107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Office</vt:lpstr>
      <vt:lpstr>Волна</vt:lpstr>
      <vt:lpstr>Воздушный поток</vt:lpstr>
      <vt:lpstr>Презентация PowerPoint</vt:lpstr>
      <vt:lpstr>Презентация PowerPoint</vt:lpstr>
      <vt:lpstr>Презентация PowerPoint</vt:lpstr>
      <vt:lpstr>Найдите значение выражения:</vt:lpstr>
      <vt:lpstr>Найдите значение выражения:</vt:lpstr>
      <vt:lpstr>Презентация PowerPoint</vt:lpstr>
      <vt:lpstr>Задача № 786, стр 174</vt:lpstr>
      <vt:lpstr>Презентация PowerPoint</vt:lpstr>
      <vt:lpstr>Презентация PowerPoint</vt:lpstr>
      <vt:lpstr>Презентация PowerPoint</vt:lpstr>
      <vt:lpstr>Презентация PowerPoint</vt:lpstr>
      <vt:lpstr>Стр 174, № 788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30</cp:revision>
  <dcterms:created xsi:type="dcterms:W3CDTF">2020-03-26T12:45:50Z</dcterms:created>
  <dcterms:modified xsi:type="dcterms:W3CDTF">2020-03-27T09:11:38Z</dcterms:modified>
</cp:coreProperties>
</file>