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7" r:id="rId3"/>
  </p:sldMasterIdLst>
  <p:sldIdLst>
    <p:sldId id="256" r:id="rId4"/>
    <p:sldId id="257" r:id="rId5"/>
    <p:sldId id="271" r:id="rId6"/>
    <p:sldId id="278" r:id="rId7"/>
    <p:sldId id="272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83" r:id="rId18"/>
    <p:sldId id="286" r:id="rId19"/>
    <p:sldId id="287" r:id="rId20"/>
    <p:sldId id="284" r:id="rId21"/>
    <p:sldId id="285" r:id="rId22"/>
    <p:sldId id="277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0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971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10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167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321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DD08E7-8057-4FAD-80D1-86B240C483B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C23170-2DF4-41AE-B962-F4663F849E1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8BCC9E-D6A1-4766-AE39-E7A479A59AF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68435C-55B4-4303-8A3D-1EB93F0A3BD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3BD17-6D0C-4DC3-8163-FDCC21E0FC2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517110-F43A-47A9-A5F9-F38506480AE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FC2A4-CE7A-460B-8480-7190C76FFB2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1059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71E89-D0EF-48AF-A29B-59E8FA91544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2AC0A6-38F5-4301-9678-9B50CC6C86D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7C8A7-85B8-4197-8268-2F75BC5AA59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7334-E60A-437F-BAC9-3E62A428C28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63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75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657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64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86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5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1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3E9E9BB-8A72-4562-8C67-3D73246E40B2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7D65A12-06D7-4375-B7D8-7111DD232F5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венькие шаблоны\шаблоны\шаблоны1\school-background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-747464"/>
            <a:ext cx="9168760" cy="762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9048" y="2204864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 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составных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разных типов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46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12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110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847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833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Уменьши 840 в 7 раз.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120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123728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4139952" y="1772816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05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60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6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840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4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Во сколько раз 720 больше, чем 120?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600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054740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731492" y="2708920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19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4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40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100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На сколько надо умножить 250, чтобы получилась одна тысяча?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 10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123728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131840" y="3645024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0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3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150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Третья часть числа 450 равна …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051720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64381" y="2564904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627784" y="4581128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53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980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147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Седьмая часть числа равна 140. Чему равно всё число?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051720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707904" y="2708920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27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114" y="0"/>
            <a:ext cx="9158114" cy="6836764"/>
          </a:xfrm>
        </p:spPr>
      </p:pic>
    </p:spTree>
    <p:extLst>
      <p:ext uri="{BB962C8B-B14F-4D97-AF65-F5344CB8AC3E}">
        <p14:creationId xmlns:p14="http://schemas.microsoft.com/office/powerpoint/2010/main" val="42837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19" name="Group 47"/>
          <p:cNvGraphicFramePr>
            <a:graphicFrameLocks noGrp="1"/>
          </p:cNvGraphicFramePr>
          <p:nvPr>
            <p:ph idx="4294967295"/>
          </p:nvPr>
        </p:nvGraphicFramePr>
        <p:xfrm>
          <a:off x="0" y="2492375"/>
          <a:ext cx="9144000" cy="4203902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1385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432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B45F07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B45F07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B45F07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1385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B45F07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45F07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00338" y="4292600"/>
            <a:ext cx="2143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65км</a:t>
            </a:r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/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0338" y="5589588"/>
            <a:ext cx="2143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C00000"/>
                </a:solidFill>
                <a:latin typeface="Comic Sans MS" pitchFamily="66" charset="0"/>
              </a:rPr>
              <a:t>12км</a:t>
            </a:r>
            <a:r>
              <a:rPr lang="en-US" sz="2800" b="1" smtClean="0">
                <a:solidFill>
                  <a:srgbClr val="C00000"/>
                </a:solidFill>
                <a:latin typeface="Comic Sans MS" pitchFamily="66" charset="0"/>
              </a:rPr>
              <a:t>/</a:t>
            </a:r>
            <a:r>
              <a:rPr lang="ru-RU" sz="2800" b="1" smtClean="0">
                <a:solidFill>
                  <a:srgbClr val="C00000"/>
                </a:solidFill>
                <a:latin typeface="Comic Sans MS" pitchFamily="66" charset="0"/>
              </a:rPr>
              <a:t>ч</a:t>
            </a:r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2339975" y="2565400"/>
            <a:ext cx="2214563" cy="1217613"/>
            <a:chOff x="1474" y="1616"/>
            <a:chExt cx="1395" cy="767"/>
          </a:xfrm>
        </p:grpSpPr>
        <p:sp>
          <p:nvSpPr>
            <p:cNvPr id="11308" name="TextBox 14"/>
            <p:cNvSpPr txBox="1">
              <a:spLocks noChangeArrowheads="1"/>
            </p:cNvSpPr>
            <p:nvPr/>
          </p:nvSpPr>
          <p:spPr bwMode="auto">
            <a:xfrm>
              <a:off x="1474" y="1616"/>
              <a:ext cx="139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dirty="0" smtClean="0">
                  <a:solidFill>
                    <a:schemeClr val="bg1"/>
                  </a:solidFill>
                  <a:latin typeface="Verdana" pitchFamily="34" charset="0"/>
                </a:rPr>
                <a:t>Скорость </a:t>
              </a:r>
            </a:p>
          </p:txBody>
        </p:sp>
        <p:sp>
          <p:nvSpPr>
            <p:cNvPr id="11309" name="TextBox 17"/>
            <p:cNvSpPr txBox="1">
              <a:spLocks noChangeArrowheads="1"/>
            </p:cNvSpPr>
            <p:nvPr/>
          </p:nvSpPr>
          <p:spPr bwMode="auto">
            <a:xfrm>
              <a:off x="1746" y="1979"/>
              <a:ext cx="76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smtClean="0">
                  <a:solidFill>
                    <a:srgbClr val="000000"/>
                  </a:solidFill>
                  <a:latin typeface="Verdana" pitchFamily="34" charset="0"/>
                </a:rPr>
                <a:t>V</a:t>
              </a:r>
              <a:endParaRPr lang="ru-RU" sz="3600" b="1" smtClea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4932363" y="2492375"/>
            <a:ext cx="2071687" cy="1277938"/>
            <a:chOff x="3107" y="1570"/>
            <a:chExt cx="1305" cy="805"/>
          </a:xfrm>
        </p:grpSpPr>
        <p:sp>
          <p:nvSpPr>
            <p:cNvPr id="11306" name="TextBox 15"/>
            <p:cNvSpPr txBox="1">
              <a:spLocks noChangeArrowheads="1"/>
            </p:cNvSpPr>
            <p:nvPr/>
          </p:nvSpPr>
          <p:spPr bwMode="auto">
            <a:xfrm>
              <a:off x="3107" y="1570"/>
              <a:ext cx="130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dirty="0" smtClean="0">
                  <a:solidFill>
                    <a:schemeClr val="bg1"/>
                  </a:solidFill>
                  <a:latin typeface="Verdana" pitchFamily="34" charset="0"/>
                </a:rPr>
                <a:t>Время</a:t>
              </a:r>
              <a:r>
                <a:rPr lang="ru-RU" sz="3600" b="1" dirty="0" smtClean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</a:p>
          </p:txBody>
        </p:sp>
        <p:sp>
          <p:nvSpPr>
            <p:cNvPr id="11307" name="TextBox 18"/>
            <p:cNvSpPr txBox="1">
              <a:spLocks noChangeArrowheads="1"/>
            </p:cNvSpPr>
            <p:nvPr/>
          </p:nvSpPr>
          <p:spPr bwMode="auto">
            <a:xfrm>
              <a:off x="3243" y="1933"/>
              <a:ext cx="76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000000"/>
                  </a:solidFill>
                  <a:latin typeface="Verdana" pitchFamily="34" charset="0"/>
                </a:rPr>
                <a:t>t</a:t>
              </a:r>
              <a:endParaRPr lang="ru-RU" sz="4000" b="1" smtClea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6804025" y="2565400"/>
            <a:ext cx="2571750" cy="1204913"/>
            <a:chOff x="4286" y="1616"/>
            <a:chExt cx="1620" cy="759"/>
          </a:xfrm>
        </p:grpSpPr>
        <p:sp>
          <p:nvSpPr>
            <p:cNvPr id="11304" name="TextBox 16"/>
            <p:cNvSpPr txBox="1">
              <a:spLocks noChangeArrowheads="1"/>
            </p:cNvSpPr>
            <p:nvPr/>
          </p:nvSpPr>
          <p:spPr bwMode="auto">
            <a:xfrm flipH="1">
              <a:off x="4286" y="1616"/>
              <a:ext cx="1620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sz="2600" b="1" dirty="0" smtClean="0">
                  <a:solidFill>
                    <a:srgbClr val="0066FF"/>
                  </a:solidFill>
                  <a:latin typeface="Verdana" pitchFamily="34" charset="0"/>
                </a:rPr>
                <a:t>Расстояние</a:t>
              </a:r>
            </a:p>
          </p:txBody>
        </p:sp>
        <p:sp>
          <p:nvSpPr>
            <p:cNvPr id="11305" name="TextBox 19"/>
            <p:cNvSpPr txBox="1">
              <a:spLocks noChangeArrowheads="1"/>
            </p:cNvSpPr>
            <p:nvPr/>
          </p:nvSpPr>
          <p:spPr bwMode="auto">
            <a:xfrm>
              <a:off x="4694" y="1933"/>
              <a:ext cx="63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000000"/>
                  </a:solidFill>
                  <a:latin typeface="Verdana" pitchFamily="34" charset="0"/>
                </a:rPr>
                <a:t>S</a:t>
              </a:r>
              <a:endParaRPr lang="ru-RU" sz="4000" b="1" smtClea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5003800" y="4292600"/>
            <a:ext cx="1944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CC0099"/>
                </a:solidFill>
                <a:latin typeface="Comic Sans MS" pitchFamily="66" charset="0"/>
              </a:rPr>
              <a:t>4 часа</a:t>
            </a: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4932363" y="5589588"/>
            <a:ext cx="19446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CC0099"/>
                </a:solidFill>
                <a:latin typeface="Comic Sans MS" pitchFamily="66" charset="0"/>
              </a:rPr>
              <a:t>4 часа</a:t>
            </a: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6877050" y="4365625"/>
            <a:ext cx="2016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B45F07"/>
                </a:solidFill>
                <a:latin typeface="Comic Sans MS" pitchFamily="66" charset="0"/>
              </a:rPr>
              <a:t>? км</a:t>
            </a:r>
          </a:p>
        </p:txBody>
      </p:sp>
      <p:sp>
        <p:nvSpPr>
          <p:cNvPr id="28724" name="Text Box 52"/>
          <p:cNvSpPr txBox="1">
            <a:spLocks noChangeArrowheads="1"/>
          </p:cNvSpPr>
          <p:nvPr/>
        </p:nvSpPr>
        <p:spPr bwMode="auto">
          <a:xfrm>
            <a:off x="6877050" y="5589588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B45F07"/>
                </a:solidFill>
                <a:latin typeface="Comic Sans MS" pitchFamily="66" charset="0"/>
              </a:rPr>
              <a:t>? км</a:t>
            </a:r>
          </a:p>
        </p:txBody>
      </p: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7740650" y="3933825"/>
            <a:ext cx="2411413" cy="2663825"/>
            <a:chOff x="4876" y="2478"/>
            <a:chExt cx="1519" cy="1678"/>
          </a:xfrm>
        </p:grpSpPr>
        <p:sp>
          <p:nvSpPr>
            <p:cNvPr id="11302" name="AutoShape 48"/>
            <p:cNvSpPr>
              <a:spLocks/>
            </p:cNvSpPr>
            <p:nvPr/>
          </p:nvSpPr>
          <p:spPr bwMode="auto">
            <a:xfrm>
              <a:off x="4876" y="2478"/>
              <a:ext cx="272" cy="1678"/>
            </a:xfrm>
            <a:prstGeom prst="rightBrace">
              <a:avLst>
                <a:gd name="adj1" fmla="val 51409"/>
                <a:gd name="adj2" fmla="val 50000"/>
              </a:avLst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303" name="Text Box 53"/>
            <p:cNvSpPr txBox="1">
              <a:spLocks noChangeArrowheads="1"/>
            </p:cNvSpPr>
            <p:nvPr/>
          </p:nvSpPr>
          <p:spPr bwMode="auto">
            <a:xfrm>
              <a:off x="5125" y="3067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sz="2800" b="1" smtClean="0">
                  <a:solidFill>
                    <a:srgbClr val="B45F07"/>
                  </a:solidFill>
                  <a:latin typeface="Comic Sans MS" pitchFamily="66" charset="0"/>
                </a:rPr>
                <a:t>? км</a:t>
              </a:r>
            </a:p>
          </p:txBody>
        </p:sp>
      </p:grpSp>
      <p:sp>
        <p:nvSpPr>
          <p:cNvPr id="11298" name="Text Box 54"/>
          <p:cNvSpPr txBox="1">
            <a:spLocks noChangeArrowheads="1"/>
          </p:cNvSpPr>
          <p:nvPr/>
        </p:nvSpPr>
        <p:spPr bwMode="auto">
          <a:xfrm>
            <a:off x="323850" y="476250"/>
            <a:ext cx="88201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Гепард и зебра побежали одновременно в противоположных направлениях. Какое расстояние будет между ними через 4 часа, если скорость зебры равна 12км/ч, а гепарда – 65км/ч?</a:t>
            </a:r>
          </a:p>
        </p:txBody>
      </p: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323850" y="4149725"/>
            <a:ext cx="1800225" cy="2486025"/>
            <a:chOff x="204" y="2614"/>
            <a:chExt cx="1134" cy="1566"/>
          </a:xfrm>
        </p:grpSpPr>
        <p:pic>
          <p:nvPicPr>
            <p:cNvPr id="11300" name="Picture 44" descr="1a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2614"/>
              <a:ext cx="1134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3" descr="C:\Documents and Settings\Пользователь\Рабочий стол\Мои рисунки\АНИМАЦИЯ4\jiv1311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339"/>
              <a:ext cx="97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238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8721" grpId="0"/>
      <p:bldP spid="28722" grpId="0"/>
      <p:bldP spid="28723" grpId="0"/>
      <p:bldP spid="28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1792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 способ: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7" y="114390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1" dirty="0" smtClean="0"/>
              <a:t>t  </a:t>
            </a:r>
            <a:endParaRPr lang="ru-RU" sz="5400" b="1" i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67260" y="1095834"/>
            <a:ext cx="2581723" cy="1302023"/>
            <a:chOff x="167260" y="1095834"/>
            <a:chExt cx="2581723" cy="1302023"/>
          </a:xfrm>
        </p:grpSpPr>
        <p:pic>
          <p:nvPicPr>
            <p:cNvPr id="1026" name="Picture 2" descr="C:\Users\User\Desktop\новенькие шаблоны\Рисунок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260" y="1095834"/>
              <a:ext cx="1202165" cy="1302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971601" y="1327896"/>
              <a:ext cx="5040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b="1" i="1" dirty="0" smtClean="0"/>
                <a:t>*</a:t>
              </a:r>
              <a:r>
                <a:rPr lang="en-US" sz="5400" b="1" i="1" dirty="0" smtClean="0"/>
                <a:t> </a:t>
              </a:r>
              <a:endParaRPr lang="ru-RU" sz="5400" b="1" i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26936" y="1196752"/>
              <a:ext cx="9220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i="1" dirty="0" smtClean="0"/>
                <a:t>= S</a:t>
              </a:r>
              <a:endParaRPr lang="ru-RU" sz="4400" b="1" i="1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72833" y="1963961"/>
            <a:ext cx="3308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65 * 4 = 260 (</a:t>
            </a:r>
            <a:r>
              <a:rPr lang="ru-RU" sz="2800" b="1" i="1" dirty="0" smtClean="0"/>
              <a:t>км) </a:t>
            </a:r>
            <a:r>
              <a:rPr lang="en-US" sz="2800" b="1" i="1" dirty="0" smtClean="0"/>
              <a:t>S 1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59513" y="2405786"/>
            <a:ext cx="3129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12 * 4 = 48 (</a:t>
            </a:r>
            <a:r>
              <a:rPr lang="ru-RU" sz="2800" b="1" i="1" dirty="0" smtClean="0"/>
              <a:t>км) </a:t>
            </a:r>
            <a:r>
              <a:rPr lang="en-US" sz="2800" b="1" i="1" dirty="0" smtClean="0"/>
              <a:t>S 2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228" y="2929006"/>
            <a:ext cx="4217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260 + 48 = 308 (</a:t>
            </a:r>
            <a:r>
              <a:rPr lang="ru-RU" sz="2800" b="1" i="1" dirty="0" smtClean="0"/>
              <a:t>км) </a:t>
            </a:r>
            <a:r>
              <a:rPr lang="en-US" sz="2800" b="1" i="1" dirty="0" smtClean="0"/>
              <a:t>S </a:t>
            </a:r>
            <a:r>
              <a:rPr lang="ru-RU" sz="2800" b="1" i="1" dirty="0" smtClean="0"/>
              <a:t>общ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228" y="3834626"/>
            <a:ext cx="43877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65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+12</a:t>
            </a:r>
            <a:r>
              <a:rPr lang="en-US" sz="2800" b="1" i="1" dirty="0" smtClean="0"/>
              <a:t> = </a:t>
            </a:r>
            <a:r>
              <a:rPr lang="ru-RU" sz="2800" b="1" i="1" dirty="0" smtClean="0"/>
              <a:t>77</a:t>
            </a:r>
            <a:r>
              <a:rPr lang="en-US" sz="2800" b="1" i="1" dirty="0" smtClean="0"/>
              <a:t> (</a:t>
            </a:r>
            <a:r>
              <a:rPr lang="ru-RU" sz="2800" b="1" i="1" dirty="0" smtClean="0"/>
              <a:t>км/ч ) </a:t>
            </a:r>
            <a:r>
              <a:rPr lang="en-US" sz="6000" b="1" i="1" dirty="0" smtClean="0"/>
              <a:t>v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общ</a:t>
            </a:r>
            <a:endParaRPr lang="ru-RU" sz="2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40539" y="3573016"/>
            <a:ext cx="1792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2 способ: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941" y="4581128"/>
            <a:ext cx="41553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77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* 4 </a:t>
            </a:r>
            <a:r>
              <a:rPr lang="en-US" sz="2800" b="1" i="1" dirty="0" smtClean="0"/>
              <a:t>= </a:t>
            </a:r>
            <a:r>
              <a:rPr lang="ru-RU" sz="2800" b="1" i="1" dirty="0" smtClean="0"/>
              <a:t>308</a:t>
            </a:r>
            <a:r>
              <a:rPr lang="en-US" sz="2800" b="1" i="1" dirty="0" smtClean="0"/>
              <a:t> (</a:t>
            </a:r>
            <a:r>
              <a:rPr lang="ru-RU" sz="2800" b="1" i="1" dirty="0" smtClean="0"/>
              <a:t>км ) </a:t>
            </a:r>
            <a:r>
              <a:rPr lang="en-US" sz="6000" b="1" i="1" dirty="0" smtClean="0"/>
              <a:t>S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общ</a:t>
            </a:r>
            <a:endParaRPr lang="ru-RU" sz="2800" b="1" i="1" dirty="0"/>
          </a:p>
        </p:txBody>
      </p:sp>
      <p:grpSp>
        <p:nvGrpSpPr>
          <p:cNvPr id="14" name="Group 61"/>
          <p:cNvGrpSpPr>
            <a:grpSpLocks/>
          </p:cNvGrpSpPr>
          <p:nvPr/>
        </p:nvGrpSpPr>
        <p:grpSpPr bwMode="auto">
          <a:xfrm flipH="1">
            <a:off x="4921921" y="864608"/>
            <a:ext cx="3528045" cy="4976103"/>
            <a:chOff x="204" y="2614"/>
            <a:chExt cx="1134" cy="1566"/>
          </a:xfrm>
        </p:grpSpPr>
        <p:pic>
          <p:nvPicPr>
            <p:cNvPr id="15" name="Picture 44" descr="1a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2614"/>
              <a:ext cx="1134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 descr="C:\Documents and Settings\Пользователь\Рабочий стол\Мои рисунки\АНИМАЦИЯ4\jiv1311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339"/>
              <a:ext cx="974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9346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7" r="11652" b="16843"/>
          <a:stretch>
            <a:fillRect/>
          </a:stretch>
        </p:blipFill>
        <p:spPr bwMode="auto">
          <a:xfrm>
            <a:off x="-246062" y="-122766"/>
            <a:ext cx="9542463" cy="713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6" y="3333751"/>
            <a:ext cx="20875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331914" y="165101"/>
            <a:ext cx="6480175" cy="24003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В первый день теплоход прошёл 8472 км, что оказалось в 3 раза больше, чем прошёл теплоход во второй день. Сколько километров прошёл теплоход за два дня?</a:t>
            </a:r>
          </a:p>
        </p:txBody>
      </p:sp>
    </p:spTree>
    <p:extLst>
      <p:ext uri="{BB962C8B-B14F-4D97-AF65-F5344CB8AC3E}">
        <p14:creationId xmlns:p14="http://schemas.microsoft.com/office/powerpoint/2010/main" val="42611402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7" r="11652" b="16843"/>
          <a:stretch>
            <a:fillRect/>
          </a:stretch>
        </p:blipFill>
        <p:spPr bwMode="auto">
          <a:xfrm>
            <a:off x="-246062" y="-122766"/>
            <a:ext cx="9542463" cy="713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55650" y="1153584"/>
            <a:ext cx="5688013" cy="20828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rebuchet MS" panose="020B0603020202020204" pitchFamily="34" charset="0"/>
              </a:rPr>
              <a:t>I —</a:t>
            </a: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8472</a:t>
            </a:r>
            <a:r>
              <a:rPr lang="en-US" sz="2400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км, что в 3 раза больше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rebuchet MS" panose="020B0603020202020204" pitchFamily="34" charset="0"/>
              </a:rPr>
              <a:t>II —</a:t>
            </a: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 ? км</a:t>
            </a:r>
          </a:p>
        </p:txBody>
      </p:sp>
      <p:pic>
        <p:nvPicPr>
          <p:cNvPr id="21508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443818"/>
            <a:ext cx="1173162" cy="3227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авая фигурная скобка 2"/>
          <p:cNvSpPr/>
          <p:nvPr/>
        </p:nvSpPr>
        <p:spPr>
          <a:xfrm>
            <a:off x="5795964" y="1619251"/>
            <a:ext cx="288925" cy="1151467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6084888" y="1892301"/>
            <a:ext cx="298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400">
                <a:latin typeface="Trebuchet MS" pitchFamily="34" charset="0"/>
              </a:rPr>
              <a:t>?</a:t>
            </a:r>
          </a:p>
        </p:txBody>
      </p:sp>
      <p:pic>
        <p:nvPicPr>
          <p:cNvPr id="21511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05834"/>
            <a:ext cx="2609850" cy="308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5508625" y="1989667"/>
            <a:ext cx="28733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508625" y="2508251"/>
            <a:ext cx="287338" cy="0"/>
          </a:xfrm>
          <a:prstGeom prst="line">
            <a:avLst/>
          </a:prstGeom>
          <a:ln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795963" y="1989667"/>
            <a:ext cx="0" cy="5185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1784350" y="4485217"/>
            <a:ext cx="6623050" cy="20828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8472 : 3 = 2824 (км) – прошёл теплоход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     второй день.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2) 8472+2824=11296 (км)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 pitchFamily="34" charset="0"/>
              </a:rPr>
              <a:t>Ответ: 11294 километра.</a:t>
            </a:r>
          </a:p>
        </p:txBody>
      </p:sp>
    </p:spTree>
    <p:extLst>
      <p:ext uri="{BB962C8B-B14F-4D97-AF65-F5344CB8AC3E}">
        <p14:creationId xmlns:p14="http://schemas.microsoft.com/office/powerpoint/2010/main" val="17503916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новенькие шаблоны\шаблоны\шаблоны1\Рисунок3 клас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43141"/>
            <a:ext cx="10854799" cy="684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55014"/>
            <a:ext cx="7623791" cy="265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4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новенькие шаблоны\дома и домики\29948-simple-blue-house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25" y="969341"/>
            <a:ext cx="7992888" cy="581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2382" y="3150027"/>
            <a:ext cx="44406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79</a:t>
            </a:r>
            <a:endParaRPr lang="ru-RU" sz="6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sz="60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0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3" descr="C:\Users\User\Desktop\чтение\e647d6e582ba4393fb37837d45e373f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1414"/>
            <a:ext cx="2232248" cy="308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56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802" y="-1035496"/>
            <a:ext cx="9387839" cy="835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3497" y="2348880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а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7258" y="2501607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+ 640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2504" y="2382163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и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2743" y="2339007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а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6037" y="2492896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- 640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740" y="2492895"/>
            <a:ext cx="10406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</a:rPr>
              <a:t>640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7558" y="2492896"/>
            <a:ext cx="10406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</a:rPr>
              <a:t>720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9095" y="2339007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+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7043" y="190812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1280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2610" y="18398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80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65473" y="2375944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</a:rPr>
              <a:t>=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15624" y="245288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1360</a:t>
            </a:r>
            <a:endParaRPr lang="ru-RU" sz="4400" b="1" dirty="0"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497" y="3419890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410 :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75275" y="3339870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а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0902" y="3439490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410 *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4996" y="3328087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а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04996" y="34509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</a:rPr>
              <a:t>2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15350" y="34509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</a:rPr>
              <a:t>1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6541" y="3266001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и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26540" y="3360730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</a:rPr>
              <a:t>+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65473" y="3312013"/>
            <a:ext cx="550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</a:rPr>
              <a:t>=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30060" y="328277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1230</a:t>
            </a:r>
            <a:endParaRPr lang="ru-RU" sz="4400" b="1" dirty="0"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39604" y="309677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410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07249" y="312750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820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124" name="Picture 4" descr="C:\Users\User\Desktop\новенькие шаблоны\book_PNG511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232" y="4509120"/>
            <a:ext cx="3990521" cy="279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94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2" grpId="0"/>
      <p:bldP spid="6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407" y="-1433633"/>
            <a:ext cx="9387839" cy="835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0574" y="2016339"/>
            <a:ext cx="3400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280 : 10 : 7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1955956"/>
            <a:ext cx="2816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280 : 70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44522" y="12824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4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74393" y="1244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4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497" y="3365998"/>
            <a:ext cx="3407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620 : ( 10 : 2)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17463" y="278695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124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46931" y="27812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31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124" name="Picture 4" descr="C:\Users\User\Desktop\новенькие шаблоны\book_PNG511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232" y="4509120"/>
            <a:ext cx="3990521" cy="279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оловина рамки 12"/>
          <p:cNvSpPr/>
          <p:nvPr/>
        </p:nvSpPr>
        <p:spPr>
          <a:xfrm rot="7818411">
            <a:off x="3721940" y="3300853"/>
            <a:ext cx="813411" cy="790070"/>
          </a:xfrm>
          <a:prstGeom prst="halfFrame">
            <a:avLst>
              <a:gd name="adj1" fmla="val 17369"/>
              <a:gd name="adj2" fmla="val 13378"/>
            </a:avLst>
          </a:prstGeom>
          <a:solidFill>
            <a:srgbClr val="FFFF00">
              <a:alpha val="61000"/>
            </a:srgbClr>
          </a:solidFill>
          <a:ln>
            <a:solidFill>
              <a:srgbClr val="FFFF00">
                <a:alpha val="9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18" name="Равно 17"/>
          <p:cNvSpPr/>
          <p:nvPr/>
        </p:nvSpPr>
        <p:spPr>
          <a:xfrm>
            <a:off x="3878205" y="2112534"/>
            <a:ext cx="976329" cy="668689"/>
          </a:xfrm>
          <a:prstGeom prst="mathEqual">
            <a:avLst/>
          </a:prstGeom>
          <a:solidFill>
            <a:srgbClr val="FFFF00">
              <a:alpha val="61000"/>
            </a:srgbClr>
          </a:solidFill>
          <a:ln>
            <a:solidFill>
              <a:srgbClr val="FFFF00">
                <a:alpha val="9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92987" y="3389161"/>
            <a:ext cx="3407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620 :  10 : 2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3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30" grpId="0"/>
      <p:bldP spid="31" grpId="0"/>
      <p:bldP spid="13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42" y="-1107504"/>
            <a:ext cx="9169896" cy="798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620688"/>
            <a:ext cx="7488832" cy="3096344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Устный счет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71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201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820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82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Чему равно произведение чисел 205 и 4?</a:t>
            </a: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209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051720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131253" y="2335945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273"/>
                <a:gd name="adj2" fmla="val 6836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05182" y="2503018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491880" y="2708921"/>
            <a:ext cx="2733284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60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495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11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10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100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Во сколько раз 500 больше, чем 5?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25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195736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6562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989501" y="264493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267744" y="5517232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1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915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905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308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Увеличь 305 в 3 раза.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100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1982732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155428" y="3645024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84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сохраненные данные 8"/>
          <p:cNvSpPr/>
          <p:nvPr/>
        </p:nvSpPr>
        <p:spPr>
          <a:xfrm>
            <a:off x="3131840" y="363326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>
            <a:off x="3635896" y="2708920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2598440" y="4549588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2051720" y="5517232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840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395536" y="332656"/>
            <a:ext cx="8136904" cy="1224136"/>
          </a:xfrm>
          <a:prstGeom prst="plaque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Чему равно частное чисел 800 и 40?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>
            <a:off x="4139952" y="1772816"/>
            <a:ext cx="2589268" cy="792088"/>
          </a:xfrm>
          <a:prstGeom prst="flowChartOnlineStorage">
            <a:avLst/>
          </a:prstGeom>
          <a:solidFill>
            <a:srgbClr val="F9FD55"/>
          </a:solidFill>
          <a:ln>
            <a:solidFill>
              <a:srgbClr val="FFFF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760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38480" y="188640"/>
            <a:ext cx="354000" cy="432048"/>
          </a:xfrm>
          <a:prstGeom prst="mathMultipl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араллелограмм 17"/>
          <p:cNvSpPr/>
          <p:nvPr/>
        </p:nvSpPr>
        <p:spPr>
          <a:xfrm>
            <a:off x="2051720" y="1772816"/>
            <a:ext cx="4677500" cy="4536504"/>
          </a:xfrm>
          <a:prstGeom prst="parallelogram">
            <a:avLst>
              <a:gd name="adj" fmla="val 39438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2924944"/>
            <a:ext cx="2376264" cy="1687708"/>
            <a:chOff x="395536" y="2924944"/>
            <a:chExt cx="2376264" cy="168770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395536" y="2924944"/>
              <a:ext cx="2376264" cy="1687708"/>
            </a:xfrm>
            <a:prstGeom prst="cloudCallout">
              <a:avLst>
                <a:gd name="adj1" fmla="val 12914"/>
                <a:gd name="adj2" fmla="val 6746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 dirty="0"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0988" y="3156214"/>
              <a:ext cx="16129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Ой!</a:t>
              </a:r>
            </a:p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Ошибка!</a:t>
              </a:r>
              <a:endParaRPr lang="ru-RU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753554" y="2924945"/>
            <a:ext cx="1961925" cy="843854"/>
            <a:chOff x="6753554" y="2924945"/>
            <a:chExt cx="1961925" cy="843854"/>
          </a:xfrm>
        </p:grpSpPr>
        <p:sp>
          <p:nvSpPr>
            <p:cNvPr id="24" name="Скругленная прямоугольная выноска 23"/>
            <p:cNvSpPr/>
            <p:nvPr/>
          </p:nvSpPr>
          <p:spPr>
            <a:xfrm>
              <a:off x="6753554" y="2924945"/>
              <a:ext cx="1961925" cy="843854"/>
            </a:xfrm>
            <a:prstGeom prst="wedgeRoundRectCallout">
              <a:avLst>
                <a:gd name="adj1" fmla="val -28674"/>
                <a:gd name="adj2" fmla="val 9427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4258" y="3068960"/>
              <a:ext cx="16209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Comic Sans MS" pitchFamily="66" charset="0"/>
                </a:rPr>
                <a:t>Верно!</a:t>
              </a:r>
              <a:endParaRPr lang="ru-RU" sz="36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699792" y="4581128"/>
            <a:ext cx="249669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C:\Users\User\Desktop\чтение\mudryiy-filin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7708" y="3633268"/>
            <a:ext cx="3886727" cy="30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чтение\17844908466b614e00320707a3fec4c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3" y="4239420"/>
            <a:ext cx="2943178" cy="25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6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8724939d3a79884be8b0e5be7471f993adf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lumMod val="40000"/>
            <a:lumOff val="60000"/>
            <a:alpha val="61000"/>
          </a:schemeClr>
        </a:solidFill>
        <a:ln>
          <a:solidFill>
            <a:schemeClr val="tx2">
              <a:lumMod val="40000"/>
              <a:lumOff val="60000"/>
              <a:alpha val="92000"/>
            </a:schemeClr>
          </a:solidFill>
        </a:ln>
      </a:spPr>
      <a:bodyPr rtlCol="0" anchor="ctr"/>
      <a:lstStyle>
        <a:defPPr algn="ctr">
          <a:defRPr sz="36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441</Words>
  <Application>Microsoft Office PowerPoint</Application>
  <PresentationFormat>Экран (4:3)</PresentationFormat>
  <Paragraphs>152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Воздушный поток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24</cp:revision>
  <dcterms:created xsi:type="dcterms:W3CDTF">2020-04-07T15:18:09Z</dcterms:created>
  <dcterms:modified xsi:type="dcterms:W3CDTF">2020-04-10T00:24:51Z</dcterms:modified>
</cp:coreProperties>
</file>