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56" r:id="rId8"/>
    <p:sldId id="263" r:id="rId9"/>
    <p:sldId id="268" r:id="rId10"/>
    <p:sldId id="266" r:id="rId11"/>
    <p:sldId id="273" r:id="rId12"/>
    <p:sldId id="265" r:id="rId13"/>
    <p:sldId id="269" r:id="rId14"/>
    <p:sldId id="264" r:id="rId15"/>
    <p:sldId id="270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A4BF4E-E8F9-493E-BE5D-4FF2AEA694F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539D6D-F11F-427B-8879-67B073D8007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Рисунок1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10936810" cy="705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1430598">
            <a:off x="2791498" y="792331"/>
            <a:ext cx="41024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математики </a:t>
            </a: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4 классе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1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Математика 2 класс\9\дос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 bwMode="auto">
          <a:xfrm>
            <a:off x="2124075" y="1574801"/>
            <a:ext cx="0" cy="16319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51"/>
          <p:cNvSpPr>
            <a:spLocks noChangeArrowheads="1"/>
          </p:cNvSpPr>
          <p:nvPr/>
        </p:nvSpPr>
        <p:spPr bwMode="auto">
          <a:xfrm>
            <a:off x="2120901" y="2245784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15" name="TextBox 47"/>
          <p:cNvSpPr txBox="1">
            <a:spLocks noChangeArrowheads="1"/>
          </p:cNvSpPr>
          <p:nvPr/>
        </p:nvSpPr>
        <p:spPr bwMode="auto">
          <a:xfrm>
            <a:off x="2114551" y="1339851"/>
            <a:ext cx="4921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 bwMode="auto">
          <a:xfrm>
            <a:off x="2124075" y="2347384"/>
            <a:ext cx="1068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6"/>
          <p:cNvSpPr>
            <a:spLocks noChangeArrowheads="1"/>
          </p:cNvSpPr>
          <p:nvPr/>
        </p:nvSpPr>
        <p:spPr bwMode="auto">
          <a:xfrm>
            <a:off x="1346200" y="1339851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18" name="Прямоугольник 49"/>
          <p:cNvSpPr>
            <a:spLocks noChangeArrowheads="1"/>
          </p:cNvSpPr>
          <p:nvPr/>
        </p:nvSpPr>
        <p:spPr bwMode="auto">
          <a:xfrm>
            <a:off x="755651" y="1335618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19" name="Прямоугольник 10"/>
          <p:cNvSpPr>
            <a:spLocks noChangeArrowheads="1"/>
          </p:cNvSpPr>
          <p:nvPr/>
        </p:nvSpPr>
        <p:spPr bwMode="auto">
          <a:xfrm>
            <a:off x="2411414" y="1361017"/>
            <a:ext cx="829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35</a:t>
            </a:r>
          </a:p>
        </p:txBody>
      </p:sp>
      <p:sp>
        <p:nvSpPr>
          <p:cNvPr id="20" name="Прямоугольник 52"/>
          <p:cNvSpPr>
            <a:spLocks noChangeArrowheads="1"/>
          </p:cNvSpPr>
          <p:nvPr/>
        </p:nvSpPr>
        <p:spPr bwMode="auto">
          <a:xfrm>
            <a:off x="755651" y="2108201"/>
            <a:ext cx="11512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235</a:t>
            </a:r>
          </a:p>
        </p:txBody>
      </p:sp>
      <p:sp>
        <p:nvSpPr>
          <p:cNvPr id="11" name="Прямоугольник 43"/>
          <p:cNvSpPr>
            <a:spLocks noChangeArrowheads="1"/>
          </p:cNvSpPr>
          <p:nvPr/>
        </p:nvSpPr>
        <p:spPr bwMode="auto">
          <a:xfrm>
            <a:off x="611188" y="1670051"/>
            <a:ext cx="4106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–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817563" y="3126317"/>
            <a:ext cx="939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39"/>
          <p:cNvSpPr>
            <a:spLocks noChangeArrowheads="1"/>
          </p:cNvSpPr>
          <p:nvPr/>
        </p:nvSpPr>
        <p:spPr bwMode="auto">
          <a:xfrm>
            <a:off x="1044575" y="3014134"/>
            <a:ext cx="11512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470</a:t>
            </a:r>
          </a:p>
        </p:txBody>
      </p:sp>
      <p:sp>
        <p:nvSpPr>
          <p:cNvPr id="5" name="Прямоугольник 53"/>
          <p:cNvSpPr>
            <a:spLocks noChangeArrowheads="1"/>
          </p:cNvSpPr>
          <p:nvPr/>
        </p:nvSpPr>
        <p:spPr bwMode="auto">
          <a:xfrm>
            <a:off x="1039813" y="1339851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8</a:t>
            </a:r>
          </a:p>
        </p:txBody>
      </p:sp>
      <p:sp>
        <p:nvSpPr>
          <p:cNvPr id="22" name="Прямоугольник 4"/>
          <p:cNvSpPr>
            <a:spLocks noChangeArrowheads="1"/>
          </p:cNvSpPr>
          <p:nvPr/>
        </p:nvSpPr>
        <p:spPr bwMode="auto">
          <a:xfrm>
            <a:off x="3968751" y="1593850"/>
            <a:ext cx="5256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Trebuchet MS" pitchFamily="34" charset="0"/>
              </a:rPr>
              <a:t>1) Находим первое неполное делимое.</a:t>
            </a:r>
          </a:p>
        </p:txBody>
      </p:sp>
      <p:sp>
        <p:nvSpPr>
          <p:cNvPr id="23" name="Прямоугольник 5"/>
          <p:cNvSpPr>
            <a:spLocks noChangeArrowheads="1"/>
          </p:cNvSpPr>
          <p:nvPr/>
        </p:nvSpPr>
        <p:spPr bwMode="auto">
          <a:xfrm>
            <a:off x="3995738" y="2000251"/>
            <a:ext cx="5256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Trebuchet MS" pitchFamily="34" charset="0"/>
              </a:rPr>
              <a:t>2) Определяем первую цифру частного.</a:t>
            </a:r>
          </a:p>
        </p:txBody>
      </p:sp>
      <p:sp>
        <p:nvSpPr>
          <p:cNvPr id="24" name="Прямоугольник 6"/>
          <p:cNvSpPr>
            <a:spLocks noChangeArrowheads="1"/>
          </p:cNvSpPr>
          <p:nvPr/>
        </p:nvSpPr>
        <p:spPr bwMode="auto">
          <a:xfrm>
            <a:off x="3995738" y="2372785"/>
            <a:ext cx="5040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Trebuchet MS" pitchFamily="34" charset="0"/>
              </a:rPr>
              <a:t>3) Находим второе неполное делимое.</a:t>
            </a:r>
          </a:p>
        </p:txBody>
      </p:sp>
      <p:sp>
        <p:nvSpPr>
          <p:cNvPr id="25" name="Прямоугольник 7"/>
          <p:cNvSpPr>
            <a:spLocks noChangeArrowheads="1"/>
          </p:cNvSpPr>
          <p:nvPr/>
        </p:nvSpPr>
        <p:spPr bwMode="auto">
          <a:xfrm>
            <a:off x="3995738" y="2755900"/>
            <a:ext cx="5256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Trebuchet MS" pitchFamily="34" charset="0"/>
              </a:rPr>
              <a:t>4) Определяем вторую цифру частного.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670051" y="1335618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0</a:t>
            </a:r>
            <a:endParaRPr lang="ru-RU" sz="480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6" name="Прямоугольник 51"/>
          <p:cNvSpPr>
            <a:spLocks noChangeArrowheads="1"/>
          </p:cNvSpPr>
          <p:nvPr/>
        </p:nvSpPr>
        <p:spPr bwMode="auto">
          <a:xfrm>
            <a:off x="2403476" y="2245784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29" name="Прямоугольник 43"/>
          <p:cNvSpPr>
            <a:spLocks noChangeArrowheads="1"/>
          </p:cNvSpPr>
          <p:nvPr/>
        </p:nvSpPr>
        <p:spPr bwMode="auto">
          <a:xfrm>
            <a:off x="933451" y="3371851"/>
            <a:ext cx="4106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–</a:t>
            </a:r>
          </a:p>
        </p:txBody>
      </p:sp>
      <p:sp>
        <p:nvSpPr>
          <p:cNvPr id="30" name="Прямоугольник 39"/>
          <p:cNvSpPr>
            <a:spLocks noChangeArrowheads="1"/>
          </p:cNvSpPr>
          <p:nvPr/>
        </p:nvSpPr>
        <p:spPr bwMode="auto">
          <a:xfrm>
            <a:off x="1044575" y="3666068"/>
            <a:ext cx="11512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470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 bwMode="auto">
          <a:xfrm>
            <a:off x="1130301" y="4580467"/>
            <a:ext cx="1065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Прямоугольник 51"/>
          <p:cNvSpPr>
            <a:spLocks noChangeArrowheads="1"/>
          </p:cNvSpPr>
          <p:nvPr/>
        </p:nvSpPr>
        <p:spPr bwMode="auto">
          <a:xfrm>
            <a:off x="1689101" y="4432300"/>
            <a:ext cx="5068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Trebuchet MS" pitchFamily="34" charset="0"/>
              </a:rPr>
              <a:t>0</a:t>
            </a:r>
          </a:p>
        </p:txBody>
      </p:sp>
      <p:sp>
        <p:nvSpPr>
          <p:cNvPr id="35" name="Прямоугольник 7"/>
          <p:cNvSpPr>
            <a:spLocks noChangeArrowheads="1"/>
          </p:cNvSpPr>
          <p:nvPr/>
        </p:nvSpPr>
        <p:spPr bwMode="auto">
          <a:xfrm>
            <a:off x="3995738" y="3141133"/>
            <a:ext cx="5256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Trebuchet MS" pitchFamily="34" charset="0"/>
              </a:rPr>
              <a:t>5) Читаем ответ.</a:t>
            </a:r>
          </a:p>
        </p:txBody>
      </p:sp>
    </p:spTree>
    <p:extLst>
      <p:ext uri="{BB962C8B-B14F-4D97-AF65-F5344CB8AC3E}">
        <p14:creationId xmlns:p14="http://schemas.microsoft.com/office/powerpoint/2010/main" val="2395337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EF3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EF3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7" grpId="0"/>
      <p:bldP spid="17" grpId="1"/>
      <p:bldP spid="17" grpId="2"/>
      <p:bldP spid="17" grpId="3"/>
      <p:bldP spid="18" grpId="0"/>
      <p:bldP spid="18" grpId="1"/>
      <p:bldP spid="18" grpId="2"/>
      <p:bldP spid="18" grpId="3"/>
      <p:bldP spid="19" grpId="0"/>
      <p:bldP spid="20" grpId="0"/>
      <p:bldP spid="11" grpId="0"/>
      <p:bldP spid="7" grpId="0"/>
      <p:bldP spid="7" grpId="1"/>
      <p:bldP spid="7" grpId="2"/>
      <p:bldP spid="7" grpId="3"/>
      <p:bldP spid="5" grpId="0"/>
      <p:bldP spid="5" grpId="1"/>
      <p:bldP spid="5" grpId="2"/>
      <p:bldP spid="5" grpId="3"/>
      <p:bldP spid="22" grpId="0"/>
      <p:bldP spid="23" grpId="0"/>
      <p:bldP spid="24" grpId="0"/>
      <p:bldP spid="25" grpId="0"/>
      <p:bldP spid="3" grpId="0"/>
      <p:bldP spid="26" grpId="0"/>
      <p:bldP spid="26" grpId="1"/>
      <p:bldP spid="29" grpId="0"/>
      <p:bldP spid="30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2866" y="836712"/>
            <a:ext cx="6349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Учебник, </a:t>
            </a:r>
            <a:r>
              <a:rPr lang="ru-RU" sz="4000" b="1" i="1" dirty="0" err="1" smtClean="0">
                <a:solidFill>
                  <a:schemeClr val="bg1"/>
                </a:solidFill>
              </a:rPr>
              <a:t>стр</a:t>
            </a:r>
            <a:r>
              <a:rPr lang="ru-RU" sz="4000" b="1" i="1" dirty="0" smtClean="0">
                <a:solidFill>
                  <a:schemeClr val="bg1"/>
                </a:solidFill>
              </a:rPr>
              <a:t> 169 № 761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7" y="1988840"/>
            <a:ext cx="854804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C:\Users\User\Desktop\самые новые картинки\учитель и ученики\учитель1\Рисуно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136" y="2646931"/>
            <a:ext cx="4332709" cy="370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3429000"/>
            <a:ext cx="511710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>
                <a:solidFill>
                  <a:schemeClr val="bg1"/>
                </a:solidFill>
              </a:rPr>
              <a:t>д</a:t>
            </a:r>
            <a:r>
              <a:rPr lang="ru-RU" sz="4000" b="1" i="1" dirty="0" smtClean="0">
                <a:solidFill>
                  <a:schemeClr val="bg1"/>
                </a:solidFill>
              </a:rPr>
              <a:t>ля </a:t>
            </a:r>
          </a:p>
          <a:p>
            <a:pPr algn="ctr"/>
            <a:r>
              <a:rPr lang="ru-RU" sz="4000" b="1" i="1" dirty="0">
                <a:solidFill>
                  <a:schemeClr val="bg1"/>
                </a:solidFill>
              </a:rPr>
              <a:t>с</a:t>
            </a:r>
            <a:r>
              <a:rPr lang="ru-RU" sz="4000" b="1" i="1" dirty="0" smtClean="0">
                <a:solidFill>
                  <a:schemeClr val="bg1"/>
                </a:solidFill>
              </a:rPr>
              <a:t>амостоятельного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 решения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30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238" y="-459432"/>
            <a:ext cx="463822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mozaichnie-kartiny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-43796"/>
            <a:ext cx="4704540" cy="402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unnamed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5" y="2878077"/>
            <a:ext cx="4399919" cy="396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unnamed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9"/>
            <a:ext cx="4732428" cy="370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90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101600"/>
            <a:ext cx="7326312" cy="13280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latin typeface="Trebuchet MS" panose="020B0603020202020204" pitchFamily="34" charset="0"/>
              </a:rPr>
              <a:t>Профессор химии и советник Академии господин Михаил Ломоносов создал из сплавов цветного стекла в технике мозаика образ Божьей матери площадью 2880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ru-RU" dirty="0">
                <a:latin typeface="Trebuchet MS" panose="020B0603020202020204" pitchFamily="34" charset="0"/>
              </a:rPr>
              <a:t>см</a:t>
            </a:r>
            <a:r>
              <a:rPr lang="en-US" baseline="30000" dirty="0">
                <a:latin typeface="Trebuchet MS" panose="020B0603020202020204" pitchFamily="34" charset="0"/>
              </a:rPr>
              <a:t>2</a:t>
            </a:r>
            <a:r>
              <a:rPr lang="ru-RU" dirty="0">
                <a:latin typeface="Trebuchet MS" panose="020B0603020202020204" pitchFamily="34" charset="0"/>
              </a:rPr>
              <a:t>. Высота картины составляла 60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ru-RU" dirty="0">
                <a:latin typeface="Trebuchet MS" panose="020B0603020202020204" pitchFamily="34" charset="0"/>
              </a:rPr>
              <a:t>см. Найдите периметр этой картины.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092950" y="1989667"/>
            <a:ext cx="0" cy="287866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092950" y="4868333"/>
            <a:ext cx="14938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586788" y="1989667"/>
            <a:ext cx="0" cy="287866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092950" y="1993900"/>
            <a:ext cx="14938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3132139" y="1947334"/>
            <a:ext cx="2511425" cy="13280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Trebuchet MS" panose="020B0603020202020204" pitchFamily="34" charset="0"/>
              </a:rPr>
              <a:t>(</a:t>
            </a:r>
            <a:r>
              <a:rPr lang="en-US" sz="2400" dirty="0" err="1">
                <a:latin typeface="Trebuchet MS" panose="020B0603020202020204" pitchFamily="34" charset="0"/>
              </a:rPr>
              <a:t>a+b</a:t>
            </a:r>
            <a:r>
              <a:rPr lang="en-US" sz="2400" dirty="0">
                <a:latin typeface="Trebuchet MS" panose="020B0603020202020204" pitchFamily="34" charset="0"/>
              </a:rPr>
              <a:t>)·2</a:t>
            </a:r>
          </a:p>
          <a:p>
            <a:pPr algn="ctr">
              <a:defRPr/>
            </a:pPr>
            <a:r>
              <a:rPr lang="en-US" sz="2400" dirty="0">
                <a:latin typeface="Trebuchet MS" panose="020B0603020202020204" pitchFamily="34" charset="0"/>
              </a:rPr>
              <a:t>a — </a:t>
            </a:r>
            <a:r>
              <a:rPr lang="ru-RU" sz="2400" dirty="0">
                <a:latin typeface="Trebuchet MS" panose="020B0603020202020204" pitchFamily="34" charset="0"/>
              </a:rPr>
              <a:t>высота,</a:t>
            </a:r>
          </a:p>
          <a:p>
            <a:pPr algn="ctr">
              <a:defRPr/>
            </a:pPr>
            <a:r>
              <a:rPr lang="en-US" sz="2400" dirty="0">
                <a:latin typeface="Trebuchet MS" panose="020B0603020202020204" pitchFamily="34" charset="0"/>
              </a:rPr>
              <a:t>b — </a:t>
            </a:r>
            <a:r>
              <a:rPr lang="ru-RU" sz="2400" dirty="0">
                <a:latin typeface="Trebuchet MS" panose="020B0603020202020204" pitchFamily="34" charset="0"/>
              </a:rPr>
              <a:t>ширина. </a:t>
            </a:r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900114" y="1993899"/>
            <a:ext cx="1584325" cy="1664295"/>
            <a:chOff x="683568" y="1256983"/>
            <a:chExt cx="1584176" cy="996673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83568" y="1256983"/>
              <a:ext cx="1584176" cy="996673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>
                  <a:latin typeface="Trebuchet MS" panose="020B0603020202020204" pitchFamily="34" charset="0"/>
                </a:rPr>
                <a:t>а=60 см</a:t>
              </a:r>
            </a:p>
            <a:p>
              <a:pPr>
                <a:defRPr/>
              </a:pPr>
              <a:r>
                <a:rPr lang="en-US" dirty="0">
                  <a:latin typeface="Trebuchet MS" panose="020B0603020202020204" pitchFamily="34" charset="0"/>
                </a:rPr>
                <a:t>S=2 880 c</a:t>
              </a:r>
              <a:r>
                <a:rPr lang="ru-RU" dirty="0">
                  <a:latin typeface="Trebuchet MS" panose="020B0603020202020204" pitchFamily="34" charset="0"/>
                </a:rPr>
                <a:t>м</a:t>
              </a:r>
              <a:r>
                <a:rPr lang="en-US" baseline="30000" dirty="0">
                  <a:latin typeface="Trebuchet MS" panose="020B0603020202020204" pitchFamily="34" charset="0"/>
                </a:rPr>
                <a:t>2</a:t>
              </a:r>
              <a:endParaRPr lang="ru-RU" baseline="30000" dirty="0">
                <a:latin typeface="Trebuchet MS" panose="020B0603020202020204" pitchFamily="34" charset="0"/>
              </a:endParaRPr>
            </a:p>
            <a:p>
              <a:pPr>
                <a:defRPr/>
              </a:pPr>
              <a:r>
                <a:rPr lang="en-US" dirty="0">
                  <a:latin typeface="Trebuchet MS" panose="020B0603020202020204" pitchFamily="34" charset="0"/>
                </a:rPr>
                <a:t>b=  </a:t>
              </a:r>
              <a:r>
                <a:rPr lang="ru-RU" dirty="0">
                  <a:latin typeface="Trebuchet MS" panose="020B0603020202020204" pitchFamily="34" charset="0"/>
                </a:rPr>
                <a:t>см</a:t>
              </a:r>
              <a:r>
                <a:rPr lang="en-US" dirty="0">
                  <a:latin typeface="Trebuchet MS" panose="020B0603020202020204" pitchFamily="34" charset="0"/>
                </a:rPr>
                <a:t>   </a:t>
              </a:r>
            </a:p>
            <a:p>
              <a:pPr>
                <a:defRPr/>
              </a:pPr>
              <a:endParaRPr lang="ru-RU" dirty="0" smtClean="0">
                <a:latin typeface="Trebuchet MS" panose="020B0603020202020204" pitchFamily="34" charset="0"/>
              </a:endParaRPr>
            </a:p>
            <a:p>
              <a:pPr>
                <a:defRPr/>
              </a:pPr>
              <a:r>
                <a:rPr lang="en-US" dirty="0" smtClean="0">
                  <a:latin typeface="Trebuchet MS" panose="020B0603020202020204" pitchFamily="34" charset="0"/>
                </a:rPr>
                <a:t>P</a:t>
              </a:r>
              <a:r>
                <a:rPr lang="en-US" dirty="0">
                  <a:latin typeface="Trebuchet MS" panose="020B0603020202020204" pitchFamily="34" charset="0"/>
                </a:rPr>
                <a:t>=</a:t>
              </a:r>
              <a:r>
                <a:rPr lang="ru-RU" dirty="0">
                  <a:latin typeface="Trebuchet MS" panose="020B0603020202020204" pitchFamily="34" charset="0"/>
                </a:rPr>
                <a:t>  см</a:t>
              </a:r>
            </a:p>
          </p:txBody>
        </p:sp>
        <p:pic>
          <p:nvPicPr>
            <p:cNvPr id="20497" name="Picture 2" descr="D:\Математика 2 класс\1. Десяток. Счёт с десятками до ста\вопрос 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629" y="1626744"/>
              <a:ext cx="180805" cy="303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2" descr="D:\Математика 2 класс\1. Десяток. Счёт с десятками до ста\вопрос 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629" y="1930450"/>
              <a:ext cx="174550" cy="29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Скругленный прямоугольник 14"/>
          <p:cNvSpPr/>
          <p:nvPr/>
        </p:nvSpPr>
        <p:spPr>
          <a:xfrm>
            <a:off x="2160588" y="3812118"/>
            <a:ext cx="1255712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Trebuchet MS" panose="020B0603020202020204" pitchFamily="34" charset="0"/>
              </a:rPr>
              <a:t>S=</a:t>
            </a:r>
            <a:r>
              <a:rPr lang="en-US" sz="2800" dirty="0" err="1">
                <a:latin typeface="Trebuchet MS" panose="020B0603020202020204" pitchFamily="34" charset="0"/>
              </a:rPr>
              <a:t>a·b</a:t>
            </a:r>
            <a:endParaRPr lang="ru-RU" sz="2800" dirty="0">
              <a:latin typeface="Trebuchet MS" panose="020B0603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59176" y="3812118"/>
            <a:ext cx="1255713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Trebuchet MS" panose="020B0603020202020204" pitchFamily="34" charset="0"/>
              </a:rPr>
              <a:t>b=</a:t>
            </a:r>
            <a:r>
              <a:rPr lang="en-US" sz="2800" dirty="0" err="1">
                <a:latin typeface="Trebuchet MS" panose="020B0603020202020204" pitchFamily="34" charset="0"/>
              </a:rPr>
              <a:t>S:a</a:t>
            </a:r>
            <a:endParaRPr lang="ru-RU" sz="2800" dirty="0">
              <a:latin typeface="Trebuchet MS" panose="020B0603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87925" y="3810000"/>
            <a:ext cx="1816100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latin typeface="Trebuchet MS" panose="020B0603020202020204" pitchFamily="34" charset="0"/>
              </a:rPr>
              <a:t>P=(</a:t>
            </a:r>
            <a:r>
              <a:rPr lang="en-US" sz="2800" dirty="0" err="1">
                <a:latin typeface="Trebuchet MS" panose="020B0603020202020204" pitchFamily="34" charset="0"/>
              </a:rPr>
              <a:t>a+b</a:t>
            </a:r>
            <a:r>
              <a:rPr lang="en-US" sz="2800" dirty="0">
                <a:latin typeface="Trebuchet MS" panose="020B0603020202020204" pitchFamily="34" charset="0"/>
              </a:rPr>
              <a:t>)·2</a:t>
            </a:r>
            <a:endParaRPr lang="ru-RU" sz="2800" dirty="0">
              <a:latin typeface="Trebuchet MS" panose="020B0603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51050" y="4677834"/>
            <a:ext cx="4889500" cy="4426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Trebuchet MS" panose="020B0603020202020204" pitchFamily="34" charset="0"/>
              </a:rPr>
              <a:t>1) 2 880:60=48 (</a:t>
            </a:r>
            <a:r>
              <a:rPr lang="ru-RU" sz="2000" dirty="0">
                <a:latin typeface="Trebuchet MS" panose="020B0603020202020204" pitchFamily="34" charset="0"/>
              </a:rPr>
              <a:t>см</a:t>
            </a:r>
            <a:r>
              <a:rPr lang="en-US" sz="2000" dirty="0">
                <a:latin typeface="Trebuchet MS" panose="020B0603020202020204" pitchFamily="34" charset="0"/>
              </a:rPr>
              <a:t>)</a:t>
            </a:r>
            <a:r>
              <a:rPr lang="ru-RU" sz="2000" dirty="0">
                <a:latin typeface="Trebuchet MS" panose="020B0603020202020204" pitchFamily="34" charset="0"/>
              </a:rPr>
              <a:t> — ширина картины.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835150" y="5365751"/>
            <a:ext cx="5392738" cy="4426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rebuchet MS" panose="020B0603020202020204" pitchFamily="34" charset="0"/>
              </a:rPr>
              <a:t>2</a:t>
            </a:r>
            <a:r>
              <a:rPr lang="en-US" sz="2000" dirty="0">
                <a:latin typeface="Trebuchet MS" panose="020B0603020202020204" pitchFamily="34" charset="0"/>
              </a:rPr>
              <a:t>) </a:t>
            </a:r>
            <a:r>
              <a:rPr lang="ru-RU" sz="2000" dirty="0">
                <a:latin typeface="Trebuchet MS" panose="020B0603020202020204" pitchFamily="34" charset="0"/>
              </a:rPr>
              <a:t>(60+48)</a:t>
            </a:r>
            <a:r>
              <a:rPr lang="en-US" sz="2000" dirty="0">
                <a:latin typeface="Trebuchet MS" panose="020B0603020202020204" pitchFamily="34" charset="0"/>
              </a:rPr>
              <a:t>·</a:t>
            </a:r>
            <a:r>
              <a:rPr lang="ru-RU" sz="2000" dirty="0">
                <a:latin typeface="Trebuchet MS" panose="020B0603020202020204" pitchFamily="34" charset="0"/>
              </a:rPr>
              <a:t>2=216 (см) — периметр картины.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92500" y="6102351"/>
            <a:ext cx="2006600" cy="4426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rebuchet MS" panose="020B0603020202020204" pitchFamily="34" charset="0"/>
              </a:rPr>
              <a:t>Ответ: 216 см.</a:t>
            </a:r>
          </a:p>
        </p:txBody>
      </p:sp>
      <p:pic>
        <p:nvPicPr>
          <p:cNvPr id="20495" name="Picture 3" descr="D:\картинки\профессор [преобразованный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98" y="3675128"/>
            <a:ext cx="1889452" cy="315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User\Desktop\RussianSpiritLomonoso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2" y="0"/>
            <a:ext cx="1817688" cy="193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unnamed (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644" y="1949370"/>
            <a:ext cx="2106617" cy="295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8393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User\Desktop\_43633-6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3056" y="-315416"/>
            <a:ext cx="11543928" cy="768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User\Desktop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7511480" cy="444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707904" y="116632"/>
            <a:ext cx="5436096" cy="3412854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v</a:t>
            </a: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332656"/>
            <a:ext cx="511587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6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_43633-6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0160" y="-459432"/>
            <a:ext cx="10116616" cy="538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24" y="4930243"/>
            <a:ext cx="855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1) 60 + 70 = 130 (км/ч) - общая скорость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517232"/>
            <a:ext cx="9292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2) 130 * 3 = 390(км) -расстояние через 3часа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6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9925"/>
            <a:ext cx="8891981" cy="66685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979712" y="2547061"/>
            <a:ext cx="48253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2">
                    <a:lumMod val="25000"/>
                  </a:schemeClr>
                </a:solidFill>
              </a:rPr>
              <a:t>Стр. 170</a:t>
            </a:r>
          </a:p>
          <a:p>
            <a:pPr algn="ctr"/>
            <a:r>
              <a:rPr lang="ru-RU" sz="5400" b="1" i="1" dirty="0" smtClean="0">
                <a:solidFill>
                  <a:schemeClr val="bg2">
                    <a:lumMod val="25000"/>
                  </a:schemeClr>
                </a:solidFill>
              </a:rPr>
              <a:t>№ 765, № 766</a:t>
            </a:r>
            <a:endParaRPr lang="ru-RU" sz="5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6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363" y="0"/>
            <a:ext cx="2073727" cy="1555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316835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49589"/>
            <a:ext cx="3031286" cy="181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0"/>
            <a:ext cx="3065570" cy="172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837248"/>
            <a:ext cx="705991" cy="71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68358" y="39893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Стр.169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3082" name="Picture 10" descr="C:\Users\User\Desktop\Новая папка\eb250b2cbe6ef01213bba7d5479bcdd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4900" y="3239865"/>
            <a:ext cx="2747793" cy="361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 flipH="1">
            <a:off x="3635896" y="691318"/>
            <a:ext cx="2520280" cy="735736"/>
          </a:xfrm>
          <a:prstGeom prst="homePlat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34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 flipH="1">
            <a:off x="3635896" y="1563320"/>
            <a:ext cx="2520280" cy="735736"/>
          </a:xfrm>
          <a:prstGeom prst="homePlat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216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 flipH="1">
            <a:off x="3589450" y="2729268"/>
            <a:ext cx="2520280" cy="735736"/>
          </a:xfrm>
          <a:prstGeom prst="homePlat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503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8" name="Пятиугольник 17"/>
          <p:cNvSpPr/>
          <p:nvPr/>
        </p:nvSpPr>
        <p:spPr>
          <a:xfrm flipH="1">
            <a:off x="3563888" y="3549944"/>
            <a:ext cx="2520280" cy="735736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207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67545" y="691318"/>
            <a:ext cx="1368151" cy="8206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38348" y="692059"/>
            <a:ext cx="1722914" cy="86314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19853" y="1386912"/>
            <a:ext cx="1315843" cy="90561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50672" y="1481027"/>
            <a:ext cx="1007455" cy="8115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44507" y="3465004"/>
            <a:ext cx="1104146" cy="8206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82895" y="2619892"/>
            <a:ext cx="987495" cy="8206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68508" y="1393440"/>
            <a:ext cx="1592754" cy="90561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68508" y="2595456"/>
            <a:ext cx="1699236" cy="86954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48253" y="3422534"/>
            <a:ext cx="1331459" cy="86314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20261" y="3422534"/>
            <a:ext cx="1547483" cy="886218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77961" y="2552986"/>
            <a:ext cx="1401751" cy="887582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3613568" y="4565472"/>
            <a:ext cx="2520280" cy="735736"/>
            <a:chOff x="3613568" y="4565472"/>
            <a:chExt cx="2520280" cy="735736"/>
          </a:xfrm>
        </p:grpSpPr>
        <p:sp>
          <p:nvSpPr>
            <p:cNvPr id="19" name="Пятиугольник 18"/>
            <p:cNvSpPr/>
            <p:nvPr/>
          </p:nvSpPr>
          <p:spPr>
            <a:xfrm flipH="1">
              <a:off x="3613568" y="4565472"/>
              <a:ext cx="2520280" cy="735736"/>
            </a:xfrm>
            <a:prstGeom prst="homePlat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948634" y="4654877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  <a:latin typeface="Arial Black" pitchFamily="34" charset="0"/>
                </a:rPr>
                <a:t>285.512</a:t>
              </a:r>
              <a:endParaRPr lang="ru-RU" sz="3600" b="1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610503" y="5429568"/>
            <a:ext cx="2520280" cy="735736"/>
            <a:chOff x="3610503" y="5429568"/>
            <a:chExt cx="2520280" cy="735736"/>
          </a:xfrm>
        </p:grpSpPr>
        <p:sp>
          <p:nvSpPr>
            <p:cNvPr id="20" name="Пятиугольник 19"/>
            <p:cNvSpPr/>
            <p:nvPr/>
          </p:nvSpPr>
          <p:spPr>
            <a:xfrm flipH="1">
              <a:off x="3610503" y="5429568"/>
              <a:ext cx="2520280" cy="735736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898956" y="5448525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  <a:latin typeface="Arial Black" pitchFamily="34" charset="0"/>
                </a:rPr>
                <a:t>314.080</a:t>
              </a:r>
              <a:endParaRPr lang="ru-RU" sz="3600" b="1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89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363" y="72769"/>
            <a:ext cx="2073727" cy="1555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7236296" y="54868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Стр.169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02" y="2132856"/>
            <a:ext cx="799288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4211960" y="2287051"/>
            <a:ext cx="1296144" cy="1213957"/>
            <a:chOff x="3857123" y="1325252"/>
            <a:chExt cx="1296144" cy="99445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887924" y="1325252"/>
              <a:ext cx="1224136" cy="99445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Нашивка 3"/>
            <p:cNvSpPr/>
            <p:nvPr/>
          </p:nvSpPr>
          <p:spPr>
            <a:xfrm>
              <a:off x="3857123" y="1426434"/>
              <a:ext cx="1296144" cy="792088"/>
            </a:xfrm>
            <a:prstGeom prst="chevron">
              <a:avLst>
                <a:gd name="adj" fmla="val 102474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068394" y="3740583"/>
            <a:ext cx="1440160" cy="1128576"/>
            <a:chOff x="1628234" y="568215"/>
            <a:chExt cx="1440160" cy="93610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691680" y="568215"/>
              <a:ext cx="1376714" cy="9361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 6"/>
            <p:cNvSpPr/>
            <p:nvPr/>
          </p:nvSpPr>
          <p:spPr>
            <a:xfrm>
              <a:off x="1628234" y="568215"/>
              <a:ext cx="1440160" cy="936104"/>
            </a:xfrm>
            <a:prstGeom prst="mathEqual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7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Рисунок1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7175"/>
            <a:ext cx="10936810" cy="705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1430598">
            <a:off x="2601260" y="422999"/>
            <a:ext cx="470686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Деление </a:t>
            </a: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 </a:t>
            </a: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трехзначное </a:t>
            </a:r>
          </a:p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881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Новая папка\e430866cb8f24f56dbf116f7b2477f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60" y="0"/>
            <a:ext cx="92256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980728"/>
            <a:ext cx="5112568" cy="244827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Виртуальное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путешествие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701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komputronik_gdansk-74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3" y="0"/>
            <a:ext cx="9191195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sliderman_02 тс-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837" y="1988840"/>
            <a:ext cx="5876925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4459" y="5013176"/>
            <a:ext cx="362356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Продавец -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5589240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консультант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952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570c20e2de0fd154076076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608" y="387126"/>
            <a:ext cx="2972715" cy="20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printer_PNG77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38" y="325470"/>
            <a:ext cx="2700404" cy="214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kompju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052"/>
            <a:ext cx="3307012" cy="307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sliderman_02 тс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287" y="1808729"/>
            <a:ext cx="4223829" cy="414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8631"/>
            <a:ext cx="6405702" cy="3236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с одним вырезанным скругленным углом 3"/>
          <p:cNvSpPr/>
          <p:nvPr/>
        </p:nvSpPr>
        <p:spPr>
          <a:xfrm>
            <a:off x="7668344" y="4797152"/>
            <a:ext cx="648072" cy="432048"/>
          </a:xfrm>
          <a:prstGeom prst="snip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762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51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570c20e2de0fd154076076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72" y="77651"/>
            <a:ext cx="2972715" cy="20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printer_PNG77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557" y="40443"/>
            <a:ext cx="2700404" cy="214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kompju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720" y="-243408"/>
            <a:ext cx="3159533" cy="293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7372" y="2401845"/>
            <a:ext cx="2973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112.000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0002" y="2343341"/>
            <a:ext cx="1443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?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2417513"/>
            <a:ext cx="1443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?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7623" y="3048590"/>
            <a:ext cx="2973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211.000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равая круглая скобка 2"/>
          <p:cNvSpPr/>
          <p:nvPr/>
        </p:nvSpPr>
        <p:spPr>
          <a:xfrm rot="5400000">
            <a:off x="2752713" y="1134545"/>
            <a:ext cx="204942" cy="3623149"/>
          </a:xfrm>
          <a:prstGeom prst="rightBracket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круглая скобка 11"/>
          <p:cNvSpPr/>
          <p:nvPr/>
        </p:nvSpPr>
        <p:spPr>
          <a:xfrm rot="5400000">
            <a:off x="4276176" y="-305082"/>
            <a:ext cx="409885" cy="7707720"/>
          </a:xfrm>
          <a:prstGeom prst="rightBracket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75828" y="3780329"/>
            <a:ext cx="2973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408.000 </a:t>
            </a:r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372" y="4614251"/>
            <a:ext cx="47708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1) 408.000 – 211.000= </a:t>
            </a:r>
            <a:endParaRPr lang="ru-RU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81118" y="4589220"/>
            <a:ext cx="2808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+mj-lt"/>
              </a:rPr>
              <a:t>197.000(</a:t>
            </a:r>
            <a:r>
              <a:rPr lang="ru-RU" sz="3200" b="1" dirty="0" err="1" smtClean="0">
                <a:solidFill>
                  <a:srgbClr val="002060"/>
                </a:solidFill>
                <a:latin typeface="+mj-lt"/>
              </a:rPr>
              <a:t>сум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</a:rPr>
              <a:t>)</a:t>
            </a:r>
            <a:endParaRPr lang="ru-RU" sz="3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Выгнутая вниз стрелка 4"/>
          <p:cNvSpPr/>
          <p:nvPr/>
        </p:nvSpPr>
        <p:spPr>
          <a:xfrm rot="17623332">
            <a:off x="6969719" y="3569866"/>
            <a:ext cx="2280228" cy="865317"/>
          </a:xfrm>
          <a:prstGeom prst="curvedUpArrow">
            <a:avLst>
              <a:gd name="adj1" fmla="val 25000"/>
              <a:gd name="adj2" fmla="val 50000"/>
              <a:gd name="adj3" fmla="val 320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372" y="5076473"/>
            <a:ext cx="46474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2) 211.000 – 112.000= </a:t>
            </a:r>
            <a:endParaRPr lang="ru-RU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5076473"/>
            <a:ext cx="2568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+mj-lt"/>
              </a:rPr>
              <a:t>99.000(</a:t>
            </a:r>
            <a:r>
              <a:rPr lang="ru-RU" sz="3200" b="1" dirty="0" err="1" smtClean="0">
                <a:solidFill>
                  <a:srgbClr val="002060"/>
                </a:solidFill>
                <a:latin typeface="+mj-lt"/>
              </a:rPr>
              <a:t>сум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</a:rPr>
              <a:t>)</a:t>
            </a:r>
            <a:endParaRPr lang="ru-RU" sz="3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5446697">
            <a:off x="5005679" y="2590623"/>
            <a:ext cx="4361402" cy="1500708"/>
          </a:xfrm>
          <a:prstGeom prst="curvedUpArrow">
            <a:avLst>
              <a:gd name="adj1" fmla="val 25000"/>
              <a:gd name="adj2" fmla="val 71470"/>
              <a:gd name="adj3" fmla="val 467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064" y="5949279"/>
            <a:ext cx="6332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Проверка:  112.000 + 99.000 + 197.000 =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43376" y="5930116"/>
            <a:ext cx="2621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408.000 </a:t>
            </a:r>
            <a:r>
              <a:rPr lang="ru-RU" sz="2800" b="1" dirty="0" err="1" smtClean="0">
                <a:solidFill>
                  <a:srgbClr val="C00000"/>
                </a:solidFill>
                <a:latin typeface="Arial Black" pitchFamily="34" charset="0"/>
              </a:rPr>
              <a:t>сум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61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3" grpId="0" animBg="1"/>
      <p:bldP spid="12" grpId="0" animBg="1"/>
      <p:bldP spid="13" grpId="0"/>
      <p:bldP spid="4" grpId="0"/>
      <p:bldP spid="15" grpId="0"/>
      <p:bldP spid="5" grpId="0" animBg="1"/>
      <p:bldP spid="17" grpId="0"/>
      <p:bldP spid="18" grpId="0"/>
      <p:bldP spid="19" grpId="0" animBg="1"/>
      <p:bldP spid="6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D:\картинки\фон дерево сказочный горо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051"/>
            <a:ext cx="9144000" cy="71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2" descr="D:\Математика 4 класс\11\доска1 [преобразованный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221317"/>
            <a:ext cx="5976938" cy="596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4"/>
          <p:cNvSpPr>
            <a:spLocks noChangeArrowheads="1"/>
          </p:cNvSpPr>
          <p:nvPr/>
        </p:nvSpPr>
        <p:spPr bwMode="auto">
          <a:xfrm>
            <a:off x="2195514" y="2554818"/>
            <a:ext cx="48974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>
                <a:latin typeface="Trebuchet MS" pitchFamily="34" charset="0"/>
              </a:rPr>
              <a:t>1) Определяем первое неполное делимое.</a:t>
            </a:r>
          </a:p>
        </p:txBody>
      </p:sp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2222501" y="3471333"/>
            <a:ext cx="5256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>
                <a:latin typeface="Trebuchet MS" pitchFamily="34" charset="0"/>
              </a:rPr>
              <a:t>2) Делением находим цифру частного.</a:t>
            </a:r>
          </a:p>
        </p:txBody>
      </p:sp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2222501" y="4116918"/>
            <a:ext cx="5040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>
                <a:latin typeface="Trebuchet MS" pitchFamily="34" charset="0"/>
              </a:rPr>
              <a:t>3) Умножением узнаём, сколько разделили.</a:t>
            </a: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2222500" y="5200651"/>
            <a:ext cx="4870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>
                <a:latin typeface="Trebuchet MS" pitchFamily="34" charset="0"/>
              </a:rPr>
              <a:t>4) Вычитанием находим остаток.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609850" y="1388534"/>
            <a:ext cx="39957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rebuchet MS" pitchFamily="34" charset="0"/>
              </a:rPr>
              <a:t>Как делить на трёхзначное число?</a:t>
            </a:r>
          </a:p>
        </p:txBody>
      </p:sp>
    </p:spTree>
    <p:extLst>
      <p:ext uri="{BB962C8B-B14F-4D97-AF65-F5344CB8AC3E}">
        <p14:creationId xmlns:p14="http://schemas.microsoft.com/office/powerpoint/2010/main" val="8689312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9ae9d42e6428c7766bed7a0fa1d867d4233ba39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282</Words>
  <Application>Microsoft Office PowerPoint</Application>
  <PresentationFormat>Экран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32</cp:revision>
  <dcterms:created xsi:type="dcterms:W3CDTF">2020-03-22T07:49:09Z</dcterms:created>
  <dcterms:modified xsi:type="dcterms:W3CDTF">2020-03-29T13:47:30Z</dcterms:modified>
</cp:coreProperties>
</file>